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81" r:id="rId5"/>
    <p:sldId id="257" r:id="rId6"/>
    <p:sldId id="259" r:id="rId7"/>
    <p:sldId id="260" r:id="rId8"/>
    <p:sldId id="261" r:id="rId9"/>
    <p:sldId id="263" r:id="rId10"/>
    <p:sldId id="264" r:id="rId11"/>
    <p:sldId id="265" r:id="rId12"/>
    <p:sldId id="267" r:id="rId13"/>
    <p:sldId id="268" r:id="rId14"/>
    <p:sldId id="269" r:id="rId15"/>
    <p:sldId id="270" r:id="rId16"/>
    <p:sldId id="271" r:id="rId17"/>
    <p:sldId id="273" r:id="rId18"/>
    <p:sldId id="274" r:id="rId19"/>
    <p:sldId id="275" r:id="rId20"/>
    <p:sldId id="277" r:id="rId21"/>
    <p:sldId id="278" r:id="rId22"/>
    <p:sldId id="279" r:id="rId23"/>
    <p:sldId id="280" r:id="rId24"/>
    <p:sldId id="282" r:id="rId25"/>
    <p:sldId id="283" r:id="rId26"/>
    <p:sldId id="284"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15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colored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dk2">
        <a:alpha val="0"/>
      </a:schemeClr>
    </dgm:fillClrLst>
    <dgm:linClrLst meth="repeat">
      <a:schemeClr val="dk2">
        <a:alpha val="0"/>
      </a:schemeClr>
    </dgm:linClrLst>
    <dgm:effectClrLst/>
    <dgm:txLinClrLst/>
    <dgm:txFillClrLst meth="repeat">
      <a:schemeClr val="dk2"/>
    </dgm:txFillClrLst>
    <dgm:txEffectClrLst/>
  </dgm:styleLbl>
</dgm:colorsDef>
</file>

<file path=ppt/diagrams/data1.xml><?xml version="1.0" encoding="utf-8"?>
<dgm:dataModel xmlns:dgm="http://schemas.openxmlformats.org/drawingml/2006/diagram" xmlns:a="http://schemas.openxmlformats.org/drawingml/2006/main">
  <dgm:ptLst>
    <dgm:pt modelId="{E43633FA-4C53-4CDD-9F25-0755E7A69F8D}" type="doc">
      <dgm:prSet loTypeId="urn:microsoft.com/office/officeart/2018/2/layout/IconCircleList" loCatId="icon" qsTypeId="urn:microsoft.com/office/officeart/2005/8/quickstyle/simple1" qsCatId="simple" csTypeId="urn:microsoft.com/office/officeart/2018/5/colors/Iconchunking_coloredtext_accent0_3" csCatId="mainScheme" phldr="1"/>
      <dgm:spPr/>
      <dgm:t>
        <a:bodyPr/>
        <a:lstStyle/>
        <a:p>
          <a:endParaRPr lang="en-US"/>
        </a:p>
      </dgm:t>
    </dgm:pt>
    <dgm:pt modelId="{4F2E3F3C-05E6-476E-B447-3ECAD472C8C9}">
      <dgm:prSet/>
      <dgm:spPr/>
      <dgm:t>
        <a:bodyPr/>
        <a:lstStyle/>
        <a:p>
          <a:r>
            <a:rPr lang="en-US"/>
            <a:t>1. Keary, T., &amp; Keary, T. (2022, December 6). The Beginner’s Guide to IP Tables. Comparitech. https://www.comparitech.com/net-admin/beginners-guide-ip-tables/ </a:t>
          </a:r>
        </a:p>
      </dgm:t>
    </dgm:pt>
    <dgm:pt modelId="{6B6461B8-9686-4602-9EEA-F8ED5143489B}" type="parTrans" cxnId="{B8DEED61-D19D-48A3-98F0-023546320890}">
      <dgm:prSet/>
      <dgm:spPr/>
      <dgm:t>
        <a:bodyPr/>
        <a:lstStyle/>
        <a:p>
          <a:endParaRPr lang="en-US"/>
        </a:p>
      </dgm:t>
    </dgm:pt>
    <dgm:pt modelId="{9EA62DB2-E3C5-4DD7-B815-CF81379EFE4A}" type="sibTrans" cxnId="{B8DEED61-D19D-48A3-98F0-023546320890}">
      <dgm:prSet/>
      <dgm:spPr/>
      <dgm:t>
        <a:bodyPr/>
        <a:lstStyle/>
        <a:p>
          <a:endParaRPr lang="en-US"/>
        </a:p>
      </dgm:t>
    </dgm:pt>
    <dgm:pt modelId="{39C08753-56B3-461A-ADFB-FB2B310F942B}">
      <dgm:prSet/>
      <dgm:spPr/>
      <dgm:t>
        <a:bodyPr/>
        <a:lstStyle/>
        <a:p>
          <a:r>
            <a:rPr lang="en-US"/>
            <a:t>2. Instructional guide in the project</a:t>
          </a:r>
        </a:p>
      </dgm:t>
    </dgm:pt>
    <dgm:pt modelId="{F70CBF2B-023C-4161-B2A0-D62C9426953D}" type="parTrans" cxnId="{5F390AB1-9A41-4C6E-B5E0-009F49DA9762}">
      <dgm:prSet/>
      <dgm:spPr/>
      <dgm:t>
        <a:bodyPr/>
        <a:lstStyle/>
        <a:p>
          <a:endParaRPr lang="en-US"/>
        </a:p>
      </dgm:t>
    </dgm:pt>
    <dgm:pt modelId="{AA76222D-54E7-4565-B60D-14DC96FD9A4E}" type="sibTrans" cxnId="{5F390AB1-9A41-4C6E-B5E0-009F49DA9762}">
      <dgm:prSet/>
      <dgm:spPr/>
      <dgm:t>
        <a:bodyPr/>
        <a:lstStyle/>
        <a:p>
          <a:endParaRPr lang="en-US"/>
        </a:p>
      </dgm:t>
    </dgm:pt>
    <dgm:pt modelId="{B890565D-4856-479E-9BC1-874F8595413F}" type="pres">
      <dgm:prSet presAssocID="{E43633FA-4C53-4CDD-9F25-0755E7A69F8D}" presName="root" presStyleCnt="0">
        <dgm:presLayoutVars>
          <dgm:dir/>
          <dgm:resizeHandles val="exact"/>
        </dgm:presLayoutVars>
      </dgm:prSet>
      <dgm:spPr/>
    </dgm:pt>
    <dgm:pt modelId="{AE00D1A3-E770-4E3E-B4FC-A9B40AE154C4}" type="pres">
      <dgm:prSet presAssocID="{E43633FA-4C53-4CDD-9F25-0755E7A69F8D}" presName="container" presStyleCnt="0">
        <dgm:presLayoutVars>
          <dgm:dir/>
          <dgm:resizeHandles val="exact"/>
        </dgm:presLayoutVars>
      </dgm:prSet>
      <dgm:spPr/>
    </dgm:pt>
    <dgm:pt modelId="{1ECBCC53-F59C-4321-9CBC-D8690CFCE667}" type="pres">
      <dgm:prSet presAssocID="{4F2E3F3C-05E6-476E-B447-3ECAD472C8C9}" presName="compNode" presStyleCnt="0"/>
      <dgm:spPr/>
    </dgm:pt>
    <dgm:pt modelId="{5F665A13-2A20-436D-A911-940C2AEFAA5A}" type="pres">
      <dgm:prSet presAssocID="{4F2E3F3C-05E6-476E-B447-3ECAD472C8C9}" presName="iconBgRect" presStyleLbl="bgShp" presStyleIdx="0" presStyleCnt="2"/>
      <dgm:spPr/>
    </dgm:pt>
    <dgm:pt modelId="{70487956-1F71-408C-A930-4A7ACFF9D7F2}" type="pres">
      <dgm:prSet presAssocID="{4F2E3F3C-05E6-476E-B447-3ECAD472C8C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ame controller"/>
        </a:ext>
      </dgm:extLst>
    </dgm:pt>
    <dgm:pt modelId="{D8D1DA06-BDBB-406D-A401-EE2F98B0FB42}" type="pres">
      <dgm:prSet presAssocID="{4F2E3F3C-05E6-476E-B447-3ECAD472C8C9}" presName="spaceRect" presStyleCnt="0"/>
      <dgm:spPr/>
    </dgm:pt>
    <dgm:pt modelId="{C353C6C6-8B75-4D9C-8A59-105346D3D676}" type="pres">
      <dgm:prSet presAssocID="{4F2E3F3C-05E6-476E-B447-3ECAD472C8C9}" presName="textRect" presStyleLbl="revTx" presStyleIdx="0" presStyleCnt="2">
        <dgm:presLayoutVars>
          <dgm:chMax val="1"/>
          <dgm:chPref val="1"/>
        </dgm:presLayoutVars>
      </dgm:prSet>
      <dgm:spPr/>
    </dgm:pt>
    <dgm:pt modelId="{5C276530-1BBD-4CC6-AF11-3BF5829F289A}" type="pres">
      <dgm:prSet presAssocID="{9EA62DB2-E3C5-4DD7-B815-CF81379EFE4A}" presName="sibTrans" presStyleLbl="sibTrans2D1" presStyleIdx="0" presStyleCnt="0"/>
      <dgm:spPr/>
    </dgm:pt>
    <dgm:pt modelId="{93F826AF-3DC5-4C6E-9DB9-27BDC364BDCF}" type="pres">
      <dgm:prSet presAssocID="{39C08753-56B3-461A-ADFB-FB2B310F942B}" presName="compNode" presStyleCnt="0"/>
      <dgm:spPr/>
    </dgm:pt>
    <dgm:pt modelId="{6983D095-B49D-4180-BAE7-65F29FAF2722}" type="pres">
      <dgm:prSet presAssocID="{39C08753-56B3-461A-ADFB-FB2B310F942B}" presName="iconBgRect" presStyleLbl="bgShp" presStyleIdx="1" presStyleCnt="2"/>
      <dgm:spPr/>
    </dgm:pt>
    <dgm:pt modelId="{35A19AA0-D44F-413D-9C91-0432D4EA582A}" type="pres">
      <dgm:prSet presAssocID="{39C08753-56B3-461A-ADFB-FB2B310F942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6E7F9CA3-8E48-439B-B5C5-C1498D3017B9}" type="pres">
      <dgm:prSet presAssocID="{39C08753-56B3-461A-ADFB-FB2B310F942B}" presName="spaceRect" presStyleCnt="0"/>
      <dgm:spPr/>
    </dgm:pt>
    <dgm:pt modelId="{850F5A34-6552-46FB-98F3-B1F687BC7ABE}" type="pres">
      <dgm:prSet presAssocID="{39C08753-56B3-461A-ADFB-FB2B310F942B}" presName="textRect" presStyleLbl="revTx" presStyleIdx="1" presStyleCnt="2">
        <dgm:presLayoutVars>
          <dgm:chMax val="1"/>
          <dgm:chPref val="1"/>
        </dgm:presLayoutVars>
      </dgm:prSet>
      <dgm:spPr/>
    </dgm:pt>
  </dgm:ptLst>
  <dgm:cxnLst>
    <dgm:cxn modelId="{32E86037-5CEB-4102-A0B6-54A20379A593}" type="presOf" srcId="{9EA62DB2-E3C5-4DD7-B815-CF81379EFE4A}" destId="{5C276530-1BBD-4CC6-AF11-3BF5829F289A}" srcOrd="0" destOrd="0" presId="urn:microsoft.com/office/officeart/2018/2/layout/IconCircleList"/>
    <dgm:cxn modelId="{B8DEED61-D19D-48A3-98F0-023546320890}" srcId="{E43633FA-4C53-4CDD-9F25-0755E7A69F8D}" destId="{4F2E3F3C-05E6-476E-B447-3ECAD472C8C9}" srcOrd="0" destOrd="0" parTransId="{6B6461B8-9686-4602-9EEA-F8ED5143489B}" sibTransId="{9EA62DB2-E3C5-4DD7-B815-CF81379EFE4A}"/>
    <dgm:cxn modelId="{6D3F7246-1E88-4188-99F0-F5349DFF066B}" type="presOf" srcId="{4F2E3F3C-05E6-476E-B447-3ECAD472C8C9}" destId="{C353C6C6-8B75-4D9C-8A59-105346D3D676}" srcOrd="0" destOrd="0" presId="urn:microsoft.com/office/officeart/2018/2/layout/IconCircleList"/>
    <dgm:cxn modelId="{BAC75367-0B15-473F-A270-C1374194308C}" type="presOf" srcId="{39C08753-56B3-461A-ADFB-FB2B310F942B}" destId="{850F5A34-6552-46FB-98F3-B1F687BC7ABE}" srcOrd="0" destOrd="0" presId="urn:microsoft.com/office/officeart/2018/2/layout/IconCircleList"/>
    <dgm:cxn modelId="{5F390AB1-9A41-4C6E-B5E0-009F49DA9762}" srcId="{E43633FA-4C53-4CDD-9F25-0755E7A69F8D}" destId="{39C08753-56B3-461A-ADFB-FB2B310F942B}" srcOrd="1" destOrd="0" parTransId="{F70CBF2B-023C-4161-B2A0-D62C9426953D}" sibTransId="{AA76222D-54E7-4565-B60D-14DC96FD9A4E}"/>
    <dgm:cxn modelId="{E4B9B3C6-0E65-485F-9AF3-225266381510}" type="presOf" srcId="{E43633FA-4C53-4CDD-9F25-0755E7A69F8D}" destId="{B890565D-4856-479E-9BC1-874F8595413F}" srcOrd="0" destOrd="0" presId="urn:microsoft.com/office/officeart/2018/2/layout/IconCircleList"/>
    <dgm:cxn modelId="{2CBB56EF-BA49-40DB-99C3-51C0E1811598}" type="presParOf" srcId="{B890565D-4856-479E-9BC1-874F8595413F}" destId="{AE00D1A3-E770-4E3E-B4FC-A9B40AE154C4}" srcOrd="0" destOrd="0" presId="urn:microsoft.com/office/officeart/2018/2/layout/IconCircleList"/>
    <dgm:cxn modelId="{3EF26D8B-9091-4A2D-917B-AC31E61F286C}" type="presParOf" srcId="{AE00D1A3-E770-4E3E-B4FC-A9B40AE154C4}" destId="{1ECBCC53-F59C-4321-9CBC-D8690CFCE667}" srcOrd="0" destOrd="0" presId="urn:microsoft.com/office/officeart/2018/2/layout/IconCircleList"/>
    <dgm:cxn modelId="{12B36552-65FE-48BF-AE66-D92BF848688C}" type="presParOf" srcId="{1ECBCC53-F59C-4321-9CBC-D8690CFCE667}" destId="{5F665A13-2A20-436D-A911-940C2AEFAA5A}" srcOrd="0" destOrd="0" presId="urn:microsoft.com/office/officeart/2018/2/layout/IconCircleList"/>
    <dgm:cxn modelId="{01335942-2ECE-4731-89D7-484ACAE2E381}" type="presParOf" srcId="{1ECBCC53-F59C-4321-9CBC-D8690CFCE667}" destId="{70487956-1F71-408C-A930-4A7ACFF9D7F2}" srcOrd="1" destOrd="0" presId="urn:microsoft.com/office/officeart/2018/2/layout/IconCircleList"/>
    <dgm:cxn modelId="{CDD4E664-B70A-4664-BD01-A5CA4E0B8DC1}" type="presParOf" srcId="{1ECBCC53-F59C-4321-9CBC-D8690CFCE667}" destId="{D8D1DA06-BDBB-406D-A401-EE2F98B0FB42}" srcOrd="2" destOrd="0" presId="urn:microsoft.com/office/officeart/2018/2/layout/IconCircleList"/>
    <dgm:cxn modelId="{F673C30C-E46A-45E1-B20D-205FB9DB25EC}" type="presParOf" srcId="{1ECBCC53-F59C-4321-9CBC-D8690CFCE667}" destId="{C353C6C6-8B75-4D9C-8A59-105346D3D676}" srcOrd="3" destOrd="0" presId="urn:microsoft.com/office/officeart/2018/2/layout/IconCircleList"/>
    <dgm:cxn modelId="{80C7ABA0-F7F1-4A33-B703-64ED102ABDA5}" type="presParOf" srcId="{AE00D1A3-E770-4E3E-B4FC-A9B40AE154C4}" destId="{5C276530-1BBD-4CC6-AF11-3BF5829F289A}" srcOrd="1" destOrd="0" presId="urn:microsoft.com/office/officeart/2018/2/layout/IconCircleList"/>
    <dgm:cxn modelId="{8B550297-4F59-4B84-8B1F-D7DF5D34EA65}" type="presParOf" srcId="{AE00D1A3-E770-4E3E-B4FC-A9B40AE154C4}" destId="{93F826AF-3DC5-4C6E-9DB9-27BDC364BDCF}" srcOrd="2" destOrd="0" presId="urn:microsoft.com/office/officeart/2018/2/layout/IconCircleList"/>
    <dgm:cxn modelId="{D4E32F0D-9016-4841-BC2F-B7F397EEE218}" type="presParOf" srcId="{93F826AF-3DC5-4C6E-9DB9-27BDC364BDCF}" destId="{6983D095-B49D-4180-BAE7-65F29FAF2722}" srcOrd="0" destOrd="0" presId="urn:microsoft.com/office/officeart/2018/2/layout/IconCircleList"/>
    <dgm:cxn modelId="{5B30DEEE-5E07-498A-88D7-59A87F756159}" type="presParOf" srcId="{93F826AF-3DC5-4C6E-9DB9-27BDC364BDCF}" destId="{35A19AA0-D44F-413D-9C91-0432D4EA582A}" srcOrd="1" destOrd="0" presId="urn:microsoft.com/office/officeart/2018/2/layout/IconCircleList"/>
    <dgm:cxn modelId="{D0F13BC6-4DD2-4A75-AFF3-019CB9837C2C}" type="presParOf" srcId="{93F826AF-3DC5-4C6E-9DB9-27BDC364BDCF}" destId="{6E7F9CA3-8E48-439B-B5C5-C1498D3017B9}" srcOrd="2" destOrd="0" presId="urn:microsoft.com/office/officeart/2018/2/layout/IconCircleList"/>
    <dgm:cxn modelId="{30A86137-E608-44E9-A7D7-A8B33C4CEB47}" type="presParOf" srcId="{93F826AF-3DC5-4C6E-9DB9-27BDC364BDCF}" destId="{850F5A34-6552-46FB-98F3-B1F687BC7AB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665A13-2A20-436D-A911-940C2AEFAA5A}">
      <dsp:nvSpPr>
        <dsp:cNvPr id="0" name=""/>
        <dsp:cNvSpPr/>
      </dsp:nvSpPr>
      <dsp:spPr>
        <a:xfrm>
          <a:off x="1412032" y="1309960"/>
          <a:ext cx="717762" cy="7177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487956-1F71-408C-A930-4A7ACFF9D7F2}">
      <dsp:nvSpPr>
        <dsp:cNvPr id="0" name=""/>
        <dsp:cNvSpPr/>
      </dsp:nvSpPr>
      <dsp:spPr>
        <a:xfrm>
          <a:off x="1562762" y="1460691"/>
          <a:ext cx="416302" cy="4163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53C6C6-8B75-4D9C-8A59-105346D3D676}">
      <dsp:nvSpPr>
        <dsp:cNvPr id="0" name=""/>
        <dsp:cNvSpPr/>
      </dsp:nvSpPr>
      <dsp:spPr>
        <a:xfrm>
          <a:off x="2283600" y="1309960"/>
          <a:ext cx="1691868" cy="717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1. Keary, T., &amp; Keary, T. (2022, December 6). The Beginner’s Guide to IP Tables. Comparitech. https://www.comparitech.com/net-admin/beginners-guide-ip-tables/ </a:t>
          </a:r>
        </a:p>
      </dsp:txBody>
      <dsp:txXfrm>
        <a:off x="2283600" y="1309960"/>
        <a:ext cx="1691868" cy="717762"/>
      </dsp:txXfrm>
    </dsp:sp>
    <dsp:sp modelId="{6983D095-B49D-4180-BAE7-65F29FAF2722}">
      <dsp:nvSpPr>
        <dsp:cNvPr id="0" name=""/>
        <dsp:cNvSpPr/>
      </dsp:nvSpPr>
      <dsp:spPr>
        <a:xfrm>
          <a:off x="1412032" y="2323614"/>
          <a:ext cx="717762" cy="717762"/>
        </a:xfrm>
        <a:prstGeom prst="ellipse">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19AA0-D44F-413D-9C91-0432D4EA582A}">
      <dsp:nvSpPr>
        <dsp:cNvPr id="0" name=""/>
        <dsp:cNvSpPr/>
      </dsp:nvSpPr>
      <dsp:spPr>
        <a:xfrm>
          <a:off x="1562762" y="2474344"/>
          <a:ext cx="416302" cy="4163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50F5A34-6552-46FB-98F3-B1F687BC7ABE}">
      <dsp:nvSpPr>
        <dsp:cNvPr id="0" name=""/>
        <dsp:cNvSpPr/>
      </dsp:nvSpPr>
      <dsp:spPr>
        <a:xfrm>
          <a:off x="2283600" y="2323614"/>
          <a:ext cx="1691868" cy="7177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2. Instructional guide in the project</a:t>
          </a:r>
        </a:p>
      </dsp:txBody>
      <dsp:txXfrm>
        <a:off x="2283600" y="2323614"/>
        <a:ext cx="1691868" cy="71776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A83A5-0F0F-39F7-E3CC-85375170B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E33A66-0368-2CDA-7DD6-BCF318C1E3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BC3C345-E26D-3CFC-7F6F-4CA068ADE45D}"/>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7DF035BE-2B59-6618-D5DD-ED498300EF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587F4-422B-85A9-3DF1-EFF776F0E7E2}"/>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3200805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4651-61D0-0E32-922C-D7B8F1F8B1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E6A911-D7A7-4C81-6E34-203AA53CF5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400C4-5D70-4106-1A78-70A947136CB3}"/>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C7D98038-715D-E23D-5316-87DEB6DC8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B1B4D-84F0-9769-7F25-3B3B5A4875B5}"/>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287725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7F3685-AF42-CCC1-5B5D-8D5E9D489B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4C0F32-F080-08E9-56EF-40A1FB4DFB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B6E2CE-7D84-E49D-39F4-4DAE6B3053B6}"/>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5DE1C64E-DB25-5EE8-4F37-05807630B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30FC7A-2E22-B616-2E9D-7F50A607C104}"/>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25352856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19E593C-9166-4B72-AE94-8BA707DA0663}"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392039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469942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19E593C-9166-4B72-AE94-8BA707DA0663}"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87146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19E593C-9166-4B72-AE94-8BA707DA0663}"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397739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19E593C-9166-4B72-AE94-8BA707DA0663}" type="datetimeFigureOut">
              <a:rPr lang="en-US" smtClean="0"/>
              <a:pPr/>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266569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19E593C-9166-4B72-AE94-8BA707DA0663}" type="datetimeFigureOut">
              <a:rPr lang="en-US" smtClean="0"/>
              <a:pPr/>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466435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9E593C-9166-4B72-AE94-8BA707DA0663}" type="datetimeFigureOut">
              <a:rPr lang="en-US" smtClean="0"/>
              <a:pPr/>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365540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68292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5547C-2899-26F9-9FB6-E9EE7AF5EA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37402C-065D-91EA-D5A8-A5978AF2D2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85CB2-E00F-AFD2-D294-A329766851BC}"/>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74A89631-92B8-24BC-DA7B-F482A5F560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523F3-744A-B5B7-295C-5B771B614E15}"/>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965933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9E593C-9166-4B72-AE94-8BA707DA0663}" type="datetimeFigureOut">
              <a:rPr lang="en-US" smtClean="0"/>
              <a:pPr/>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7973457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34994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9E593C-9166-4B72-AE94-8BA707DA0663}" type="datetimeFigureOut">
              <a:rPr lang="en-US" smtClean="0"/>
              <a:pPr/>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978369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40497F-1AE2-4218-A158-F987F3E9FC0B}" type="datetime1">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6133840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8BD33C-5576-4B88-AF6F-E8B4312B14B7}" type="datetime1">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72931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95D84F-B650-44EF-88DF-C423EF88B9AC}" type="datetime1">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51854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1E83FE-50D8-4741-B1DF-EBF829412D50}" type="datetime1">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992558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4DAE9F-91FB-4A9D-8704-0CBB73465642}" type="datetime1">
              <a:rPr lang="en-US" smtClean="0"/>
              <a:t>6/17/2024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602682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6B5C4F-0F2E-4472-8303-02A0714D7E4F}" type="datetime1">
              <a:rPr lang="en-US" smtClean="0"/>
              <a:t>6/17/2024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942107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A980D-D725-4A86-AFE9-3F3D3D43A4EF}" type="datetime1">
              <a:rPr lang="en-US" smtClean="0"/>
              <a:t>6/17/2024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98635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7B5B0-646E-0B18-1E05-54F0BA8A55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00C596-27F5-84FA-BD3C-485FF6C3D3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5F6735-0371-6CF6-AADD-DB322E3F54A7}"/>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B8F6BA6D-67FA-C48B-84F1-1ED48AAFD7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A03BAE-CE44-0535-41D4-E6F005AB3A97}"/>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2932414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C180053-61EB-4FC8-B932-2E0230E853E0}" type="datetime1">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7817627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C13E0D-7825-40B2-A898-BDEDF1B2A44A}" type="datetime1">
              <a:rPr lang="en-US" smtClean="0"/>
              <a:t>6/17/2024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2386713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9094FA-D3F3-4166-91AA-33496D1BBFC3}" type="datetime1">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3310867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38932F-11EA-4A11-9442-13716D083920}" type="datetime1">
              <a:rPr lang="en-US" smtClean="0"/>
              <a:t>6/17/2024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447F04-5B4A-4B3A-B7B2-0498BAC8F13C}" type="slidenum">
              <a:rPr lang="en-US" smtClean="0"/>
              <a:pPr/>
              <a:t>‹#›</a:t>
            </a:fld>
            <a:endParaRPr lang="en-US"/>
          </a:p>
        </p:txBody>
      </p:sp>
    </p:spTree>
    <p:extLst>
      <p:ext uri="{BB962C8B-B14F-4D97-AF65-F5344CB8AC3E}">
        <p14:creationId xmlns:p14="http://schemas.microsoft.com/office/powerpoint/2010/main" val="1507076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286BB-C7CE-0156-6CA6-268DA02B8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C3735E-2A73-2B74-9B9E-97C72A5B13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2E4A8A-074B-0097-2733-CC7A18C2DC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13A8A-2A19-8354-8779-22B8130673C9}"/>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6" name="Footer Placeholder 5">
            <a:extLst>
              <a:ext uri="{FF2B5EF4-FFF2-40B4-BE49-F238E27FC236}">
                <a16:creationId xmlns:a16="http://schemas.microsoft.com/office/drawing/2014/main" id="{F835DC8C-F5C5-6881-6520-279148FF7D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E714E3-8A4B-2FC1-2B4E-FEE2D7053D23}"/>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263409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5A204-9201-1BD4-DE92-CE87829A0B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7CBF66-EE06-838C-D3AA-74D7EFF047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9CDE95-1991-4FF7-E103-C6733DA0F8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A3816-91A9-3123-6650-6F0BF8799B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6F30ED-0BC3-84A4-E3D1-C3BC999E29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FDAE10-0701-F103-AFAB-19D20D373A62}"/>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8" name="Footer Placeholder 7">
            <a:extLst>
              <a:ext uri="{FF2B5EF4-FFF2-40B4-BE49-F238E27FC236}">
                <a16:creationId xmlns:a16="http://schemas.microsoft.com/office/drawing/2014/main" id="{5AB2CE2F-016C-86E8-7DD3-2B6CEB1CF2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45A2B8-3CBF-090C-F25E-48373105D627}"/>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3945957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236BD-B0FF-083E-245B-228D4245A7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9F5938-0EA9-796C-055F-434FB0EB3B77}"/>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4" name="Footer Placeholder 3">
            <a:extLst>
              <a:ext uri="{FF2B5EF4-FFF2-40B4-BE49-F238E27FC236}">
                <a16:creationId xmlns:a16="http://schemas.microsoft.com/office/drawing/2014/main" id="{124370B7-1508-F69F-10CD-8421F848F8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ED603-765A-88C5-FB1D-8D23B8B17A2C}"/>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302879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D990CD-A827-08A3-F9C8-7F0F0BD267FB}"/>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3" name="Footer Placeholder 2">
            <a:extLst>
              <a:ext uri="{FF2B5EF4-FFF2-40B4-BE49-F238E27FC236}">
                <a16:creationId xmlns:a16="http://schemas.microsoft.com/office/drawing/2014/main" id="{DBA40620-216D-E6CD-CBB7-F2E61667F2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25822F-5374-59F5-ADA2-CE115D3364DD}"/>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4004268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221F2-3225-395F-806C-C6D803ECFD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E7601D-E138-6750-8207-A815E698A9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AA593-EAAE-7547-EA7B-9A6D72BA96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4561F6-DB28-0452-3A50-CA4838A3A08F}"/>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6" name="Footer Placeholder 5">
            <a:extLst>
              <a:ext uri="{FF2B5EF4-FFF2-40B4-BE49-F238E27FC236}">
                <a16:creationId xmlns:a16="http://schemas.microsoft.com/office/drawing/2014/main" id="{F1F840E4-7192-0A22-31C8-8BBF93EDCB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966019-F25F-5692-28F3-AF6A192A6347}"/>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1745957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162BD-EDC4-2B9D-CFF6-055D5790D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928A5E7-9314-6A01-1B94-BE9BD0A54F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1815C-83DB-B2A1-2DC3-717D3F5A4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5D016-354B-53EE-5B21-8A2D1EAF4844}"/>
              </a:ext>
            </a:extLst>
          </p:cNvPr>
          <p:cNvSpPr>
            <a:spLocks noGrp="1"/>
          </p:cNvSpPr>
          <p:nvPr>
            <p:ph type="dt" sz="half" idx="10"/>
          </p:nvPr>
        </p:nvSpPr>
        <p:spPr/>
        <p:txBody>
          <a:bodyPr/>
          <a:lstStyle/>
          <a:p>
            <a:fld id="{6FC185BB-65D6-415F-BF30-240092985429}" type="datetimeFigureOut">
              <a:rPr lang="en-US" smtClean="0"/>
              <a:t>6/17/2024</a:t>
            </a:fld>
            <a:endParaRPr lang="en-US"/>
          </a:p>
        </p:txBody>
      </p:sp>
      <p:sp>
        <p:nvSpPr>
          <p:cNvPr id="6" name="Footer Placeholder 5">
            <a:extLst>
              <a:ext uri="{FF2B5EF4-FFF2-40B4-BE49-F238E27FC236}">
                <a16:creationId xmlns:a16="http://schemas.microsoft.com/office/drawing/2014/main" id="{F8EFADD9-1909-A0A6-B151-DBBA242CA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1B6DB-9A6F-7531-F205-E62610572680}"/>
              </a:ext>
            </a:extLst>
          </p:cNvPr>
          <p:cNvSpPr>
            <a:spLocks noGrp="1"/>
          </p:cNvSpPr>
          <p:nvPr>
            <p:ph type="sldNum" sz="quarter" idx="12"/>
          </p:nvPr>
        </p:nvSpPr>
        <p:spPr/>
        <p:txBody>
          <a:bodyPr/>
          <a:lstStyle/>
          <a:p>
            <a:fld id="{75CE4471-225C-49F0-BA2C-A895F659205D}" type="slidenum">
              <a:rPr lang="en-US" smtClean="0"/>
              <a:t>‹#›</a:t>
            </a:fld>
            <a:endParaRPr lang="en-US"/>
          </a:p>
        </p:txBody>
      </p:sp>
    </p:spTree>
    <p:extLst>
      <p:ext uri="{BB962C8B-B14F-4D97-AF65-F5344CB8AC3E}">
        <p14:creationId xmlns:p14="http://schemas.microsoft.com/office/powerpoint/2010/main" val="1227848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17EF22-5203-E8FA-7FDD-C4A4391BFA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4268E19-AA1B-B435-0046-B6673279A9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02ECE-B213-8565-344D-47586D49F7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C185BB-65D6-415F-BF30-240092985429}" type="datetimeFigureOut">
              <a:rPr lang="en-US" smtClean="0"/>
              <a:t>6/17/2024</a:t>
            </a:fld>
            <a:endParaRPr lang="en-US"/>
          </a:p>
        </p:txBody>
      </p:sp>
      <p:sp>
        <p:nvSpPr>
          <p:cNvPr id="5" name="Footer Placeholder 4">
            <a:extLst>
              <a:ext uri="{FF2B5EF4-FFF2-40B4-BE49-F238E27FC236}">
                <a16:creationId xmlns:a16="http://schemas.microsoft.com/office/drawing/2014/main" id="{6F8FBF77-4611-52AE-5967-5FD5B05E2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C422275-3277-8CA5-7326-4BDCC806DF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E4471-225C-49F0-BA2C-A895F659205D}" type="slidenum">
              <a:rPr lang="en-US" smtClean="0"/>
              <a:t>‹#›</a:t>
            </a:fld>
            <a:endParaRPr lang="en-US"/>
          </a:p>
        </p:txBody>
      </p:sp>
    </p:spTree>
    <p:extLst>
      <p:ext uri="{BB962C8B-B14F-4D97-AF65-F5344CB8AC3E}">
        <p14:creationId xmlns:p14="http://schemas.microsoft.com/office/powerpoint/2010/main" val="2939264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9E593C-9166-4B72-AE94-8BA707DA0663}" type="datetimeFigureOut">
              <a:rPr lang="en-US" smtClean="0"/>
              <a:pPr/>
              <a:t>6/17/2024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extLst>
      <p:ext uri="{BB962C8B-B14F-4D97-AF65-F5344CB8AC3E}">
        <p14:creationId xmlns:p14="http://schemas.microsoft.com/office/powerpoint/2010/main" val="3070079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75C277-E5EB-43CE-B97B-370A64109E4E}" type="datetime1">
              <a:rPr lang="en-US" smtClean="0"/>
              <a:t>6/17/2024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47F04-5B4A-4B3A-B7B2-0498BAC8F13C}" type="slidenum">
              <a:rPr lang="en-US" smtClean="0"/>
              <a:pPr/>
              <a:t>‹#›</a:t>
            </a:fld>
            <a:endParaRPr lang="en-US"/>
          </a:p>
        </p:txBody>
      </p:sp>
    </p:spTree>
    <p:extLst>
      <p:ext uri="{BB962C8B-B14F-4D97-AF65-F5344CB8AC3E}">
        <p14:creationId xmlns:p14="http://schemas.microsoft.com/office/powerpoint/2010/main" val="33916093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Word_Document.docx"/><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hyperlink" Target="https://www.comparitech.com/net-admin/beginners-guide-ip-tables/" TargetMode="Externa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een Lock In A 3D Electronic System">
            <a:extLst>
              <a:ext uri="{FF2B5EF4-FFF2-40B4-BE49-F238E27FC236}">
                <a16:creationId xmlns:a16="http://schemas.microsoft.com/office/drawing/2014/main" id="{E9557844-3224-5CFB-58D5-B49AEB1BFD3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C78FF3-C038-D08B-155B-D522487743FC}"/>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SEC285 Fundamentals of Information System Security</a:t>
            </a:r>
          </a:p>
        </p:txBody>
      </p:sp>
      <p:sp>
        <p:nvSpPr>
          <p:cNvPr id="3" name="Subtitle 2">
            <a:extLst>
              <a:ext uri="{FF2B5EF4-FFF2-40B4-BE49-F238E27FC236}">
                <a16:creationId xmlns:a16="http://schemas.microsoft.com/office/drawing/2014/main" id="{5C55AE8B-6895-7B57-9995-37F8144F6D1D}"/>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By: Louimiah Lavinier</a:t>
            </a:r>
          </a:p>
        </p:txBody>
      </p:sp>
    </p:spTree>
    <p:extLst>
      <p:ext uri="{BB962C8B-B14F-4D97-AF65-F5344CB8AC3E}">
        <p14:creationId xmlns:p14="http://schemas.microsoft.com/office/powerpoint/2010/main" val="139546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a:buAutoNum type="arabicPeriod"/>
            </a:pPr>
            <a:r>
              <a:rPr lang="en-US" sz="1800" dirty="0">
                <a:latin typeface="Times New Roman" panose="02020603050405020304" pitchFamily="18" charset="0"/>
                <a:ea typeface="Calibri" panose="020F0502020204030204" pitchFamily="34" charset="0"/>
              </a:rPr>
              <a:t>Overview: </a:t>
            </a:r>
            <a:br>
              <a:rPr lang="en-US" sz="1200" dirty="0">
                <a:latin typeface="Times New Roman" panose="02020603050405020304" pitchFamily="18" charset="0"/>
                <a:ea typeface="Calibri" panose="020F0502020204030204" pitchFamily="34" charset="0"/>
              </a:rPr>
            </a:br>
            <a:endParaRPr lang="en-US" sz="1200" dirty="0">
              <a:latin typeface="Times New Roman" panose="02020603050405020304" pitchFamily="18" charset="0"/>
              <a:ea typeface="Calibri" panose="020F0502020204030204" pitchFamily="34" charset="0"/>
            </a:endParaRPr>
          </a:p>
          <a:p>
            <a:pPr marL="0" indent="0">
              <a:buNone/>
            </a:pPr>
            <a:r>
              <a:rPr lang="en-US" sz="1200" dirty="0">
                <a:latin typeface="Times New Roman" panose="02020603050405020304" pitchFamily="18" charset="0"/>
              </a:rPr>
              <a:t>In modern enterprises, tablets, smartphones, and laptops are widely used due to their portability and ability to enhance communication and productivity. Tablets are common in field services and healthcare for presentations and accessing applications, while smartphones are essential for constant connectivity and remote work. Laptops are favored for their balance between portability and powerful functionality, suitable for complex tasks like software development and data analysis. However, these devices pose several threats, such as data breaches from stolen devices, malware infections, and vulnerabilities from unpatched software. To mitigate these risks, enterprises should implement device management solutions, ensure regular updates, use strong authentication methods, and educate employees on security best practices.</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2. Purpose:  </a:t>
            </a:r>
          </a:p>
          <a:p>
            <a:pPr marL="0" indent="0">
              <a:buNone/>
            </a:pPr>
            <a:endParaRPr lang="en-US" sz="1800" dirty="0">
              <a:latin typeface="Times New Roman" panose="02020603050405020304" pitchFamily="18" charset="0"/>
            </a:endParaRPr>
          </a:p>
          <a:p>
            <a:pPr marL="0" indent="0">
              <a:buNone/>
            </a:pPr>
            <a:r>
              <a:rPr lang="en-US" sz="1200" spc="5" dirty="0">
                <a:latin typeface="Times New Roman" panose="02020603050405020304" pitchFamily="18" charset="0"/>
                <a:ea typeface="Times New Roman" panose="02020603050405020304" pitchFamily="18" charset="0"/>
                <a:cs typeface="Times New Roman" panose="02020603050405020304" pitchFamily="18" charset="0"/>
              </a:rPr>
              <a:t>The primary objective of any IT security policy is to safeguard the confidentiality, integrity, and availability (CIA) of data. Accordingly, a BYOD security policy is essential to pinpoint devices that may introduce unnecessary vulnerabilities to the organization's computing resources. By discovering these vulnerabilities in a timely manner, organizations can reduce the attack vector, minimizing the risk of unauthorized access and data breaches. Early detection allows for immediate remediation, such as applying security patches, enforcing stronger authentication, or restricting access, thereby safeguarding the organization's computing environment from potential threats.</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dirty="0"/>
          </a:p>
        </p:txBody>
      </p:sp>
      <p:graphicFrame>
        <p:nvGraphicFramePr>
          <p:cNvPr id="2" name="Object 1">
            <a:extLst>
              <a:ext uri="{FF2B5EF4-FFF2-40B4-BE49-F238E27FC236}">
                <a16:creationId xmlns:a16="http://schemas.microsoft.com/office/drawing/2014/main" id="{1D2B339B-FD1A-953A-8B22-839CD1D947E2}"/>
              </a:ext>
            </a:extLst>
          </p:cNvPr>
          <p:cNvGraphicFramePr>
            <a:graphicFrameLocks noChangeAspect="1"/>
          </p:cNvGraphicFramePr>
          <p:nvPr>
            <p:extLst>
              <p:ext uri="{D42A27DB-BD31-4B8C-83A1-F6EECF244321}">
                <p14:modId xmlns:p14="http://schemas.microsoft.com/office/powerpoint/2010/main" val="3863450786"/>
              </p:ext>
            </p:extLst>
          </p:nvPr>
        </p:nvGraphicFramePr>
        <p:xfrm>
          <a:off x="7578212" y="2375209"/>
          <a:ext cx="2198957" cy="1905000"/>
        </p:xfrm>
        <a:graphic>
          <a:graphicData uri="http://schemas.openxmlformats.org/presentationml/2006/ole">
            <mc:AlternateContent xmlns:mc="http://schemas.openxmlformats.org/markup-compatibility/2006">
              <mc:Choice xmlns:v="urn:schemas-microsoft-com:vml" Requires="v">
                <p:oleObj name="Document" showAsIcon="1" r:id="rId2" imgW="914400" imgH="792685" progId="Word.Document.12">
                  <p:embed/>
                </p:oleObj>
              </mc:Choice>
              <mc:Fallback>
                <p:oleObj name="Document" showAsIcon="1" r:id="rId2" imgW="914400" imgH="792685" progId="Word.Document.12">
                  <p:embed/>
                  <p:pic>
                    <p:nvPicPr>
                      <p:cNvPr id="3" name="Object 2">
                        <a:extLst>
                          <a:ext uri="{FF2B5EF4-FFF2-40B4-BE49-F238E27FC236}">
                            <a16:creationId xmlns:a16="http://schemas.microsoft.com/office/drawing/2014/main" id="{FFC658FA-298F-EEC6-4DBB-6D8F3F56B8B1}"/>
                          </a:ext>
                        </a:extLst>
                      </p:cNvPr>
                      <p:cNvPicPr/>
                      <p:nvPr/>
                    </p:nvPicPr>
                    <p:blipFill>
                      <a:blip r:embed="rId3"/>
                      <a:stretch>
                        <a:fillRect/>
                      </a:stretch>
                    </p:blipFill>
                    <p:spPr>
                      <a:xfrm>
                        <a:off x="7578212" y="2375209"/>
                        <a:ext cx="2198957" cy="1905000"/>
                      </a:xfrm>
                      <a:prstGeom prst="rect">
                        <a:avLst/>
                      </a:prstGeom>
                    </p:spPr>
                  </p:pic>
                </p:oleObj>
              </mc:Fallback>
            </mc:AlternateContent>
          </a:graphicData>
        </a:graphic>
      </p:graphicFrame>
    </p:spTree>
    <p:extLst>
      <p:ext uri="{BB962C8B-B14F-4D97-AF65-F5344CB8AC3E}">
        <p14:creationId xmlns:p14="http://schemas.microsoft.com/office/powerpoint/2010/main" val="414281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marL="0" indent="0">
              <a:buNone/>
            </a:pPr>
            <a:r>
              <a:rPr lang="en-US" sz="1800">
                <a:latin typeface="Times New Roman" panose="02020603050405020304" pitchFamily="18" charset="0"/>
                <a:ea typeface="Calibri" panose="020F0502020204030204" pitchFamily="34" charset="0"/>
              </a:rPr>
              <a:t>3. Scope: </a:t>
            </a:r>
          </a:p>
          <a:p>
            <a:pPr marL="0" indent="0">
              <a:buNone/>
            </a:pPr>
            <a:r>
              <a:rPr lang="en-US" sz="1200">
                <a:latin typeface="Times New Roman" panose="02020603050405020304" pitchFamily="18" charset="0"/>
                <a:ea typeface="Calibri" panose="020F0502020204030204" pitchFamily="34" charset="0"/>
              </a:rPr>
              <a:t>As part of our enterprise security policy, personal devices such as smartphones, tablets, and laptops are allowed on our network only if they meet security standards and are equipped with necessary security software, including antivirus and Mobile Device Management (MDM) solutions. Personnel must receive formal approval from the IT department, which involves registering the device and ensuring compliance with security requirements. Permitted activities on personal devices are strictly defined, restricting access to sensitive data and limiting the use of unauthorized applications, with compliance monitored through MDM solutions. Employees are responsible for keeping their devices updated and adhering to security guidelines, with regular training sessions provided to educate them on risks and best practices. The IT department oversees the approval process and ensures compliance, while the security team defines requirements, conducts risk assessments, and responds to incidents, and HR assists in policy enforcement and employee education. This comprehensive approach aims to manage personal device use effectively, minimizing risks while maintaining productivity and flexibility.</a:t>
            </a:r>
            <a:br>
              <a:rPr lang="en-US" sz="1200">
                <a:latin typeface="Times New Roman" panose="02020603050405020304" pitchFamily="18" charset="0"/>
                <a:ea typeface="Calibri" panose="020F0502020204030204" pitchFamily="34" charset="0"/>
              </a:rPr>
            </a:br>
            <a:endParaRPr lang="en-US" sz="1200">
              <a:latin typeface="Times New Roman" panose="02020603050405020304" pitchFamily="18" charset="0"/>
              <a:ea typeface="Calibri" panose="020F0502020204030204" pitchFamily="34" charset="0"/>
            </a:endParaRPr>
          </a:p>
          <a:p>
            <a:pPr marL="0" indent="0">
              <a:buNone/>
            </a:pPr>
            <a:endParaRPr lang="en-US" sz="1200">
              <a:latin typeface="Times New Roman" panose="02020603050405020304" pitchFamily="18" charset="0"/>
            </a:endParaRPr>
          </a:p>
          <a:p>
            <a:pPr marL="0" indent="0">
              <a:buNone/>
            </a:pPr>
            <a:endParaRPr lang="en-US" sz="1200">
              <a:latin typeface="Times New Roman" panose="02020603050405020304" pitchFamily="18" charset="0"/>
            </a:endParaRPr>
          </a:p>
          <a:p>
            <a:pPr marL="0" indent="0">
              <a:buNone/>
            </a:pPr>
            <a:endParaRPr lang="en-US" sz="1200">
              <a:latin typeface="Times New Roman" panose="02020603050405020304" pitchFamily="18" charset="0"/>
            </a:endParaRPr>
          </a:p>
          <a:p>
            <a:pPr marL="0" indent="0">
              <a:buNone/>
            </a:pPr>
            <a:endParaRPr lang="en-US" sz="1200">
              <a:latin typeface="Times New Roman" panose="02020603050405020304" pitchFamily="18" charset="0"/>
            </a:endParaRPr>
          </a:p>
          <a:p>
            <a:pPr marL="0" indent="0">
              <a:buNone/>
            </a:pPr>
            <a:endParaRPr lang="en-US" sz="1800">
              <a:latin typeface="Times New Roman" panose="02020603050405020304" pitchFamily="18" charset="0"/>
            </a:endParaRPr>
          </a:p>
          <a:p>
            <a:pPr marL="0" indent="0">
              <a:buNone/>
            </a:pPr>
            <a:r>
              <a:rPr lang="en-US" sz="1800">
                <a:latin typeface="Times New Roman" panose="02020603050405020304" pitchFamily="18" charset="0"/>
              </a:rPr>
              <a:t>4. Policy:  </a:t>
            </a:r>
          </a:p>
          <a:p>
            <a:pPr marL="0" indent="0">
              <a:buNone/>
            </a:pPr>
            <a:r>
              <a:rPr lang="en-US" sz="1200">
                <a:latin typeface="Times New Roman" panose="02020603050405020304" pitchFamily="18" charset="0"/>
                <a:ea typeface="Calibri" panose="020F0502020204030204" pitchFamily="34" charset="0"/>
                <a:cs typeface="Times New Roman" panose="02020603050405020304" pitchFamily="18" charset="0"/>
              </a:rPr>
              <a:t>ABC Corporation allows personal devices on the network only if they meet stringent security standards and pass a security assessment. To be compliant, devices must have the specified operating system with the latest patches, up-to-date antivirus software, and an active firewall. Formal IT approval is required, involving device registration and verification of security requirements. Noncompliant devices must undergo IT-managed remediation. Permitted activities are limited to prevent access to sensitive data and unauthorized applications, with compliance monitored via MDM solutions. Employees must keep devices updated and follow security guidelines, with regular training provided. The IT department oversees the approval and compliance process, the security team handles risk assessments and incidents, and HR assists with policy enforcement and education. This approach ensures secure and productive personal device use.</a:t>
            </a:r>
          </a:p>
          <a:p>
            <a:pPr marL="0" indent="0">
              <a:buNone/>
            </a:pPr>
            <a:endParaRPr lang="en-US" dirty="0"/>
          </a:p>
        </p:txBody>
      </p:sp>
    </p:spTree>
    <p:extLst>
      <p:ext uri="{BB962C8B-B14F-4D97-AF65-F5344CB8AC3E}">
        <p14:creationId xmlns:p14="http://schemas.microsoft.com/office/powerpoint/2010/main" val="310835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66900" y="571500"/>
            <a:ext cx="8458200" cy="5715000"/>
          </a:xfrm>
        </p:spPr>
        <p:txBody>
          <a:bodyPr/>
          <a:lstStyle/>
          <a:p>
            <a:pPr marL="0" indent="0">
              <a:buNone/>
            </a:pPr>
            <a:r>
              <a:rPr lang="en-US" sz="1800" dirty="0">
                <a:latin typeface="Times New Roman" panose="02020603050405020304" pitchFamily="18" charset="0"/>
                <a:ea typeface="Calibri" panose="020F0502020204030204" pitchFamily="34" charset="0"/>
              </a:rPr>
              <a:t>5. Policy Compliance: </a:t>
            </a:r>
          </a:p>
          <a:p>
            <a:pPr marL="0" indent="0">
              <a:buNone/>
            </a:pPr>
            <a:r>
              <a:rPr lang="en-US" sz="1200" dirty="0">
                <a:latin typeface="Times New Roman" panose="02020603050405020304" pitchFamily="18" charset="0"/>
              </a:rPr>
              <a:t>The InfoSec team will ensure compliance with this policy through various methods, including periodic walk-throughs, video monitoring, intrusion detection tools, business tool reports, internal and external audits, and feedback to the policy owner. Employees who do not follow the security policy may face disciplinary actions. These actions can range from warnings to more severe consequences, up to and including termination of employment. This strict enforcement underscores the importance of adhering to the security policy to protect the organization's computing resources and data integrity. </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6. Related Standards, Policies, and Processes:  </a:t>
            </a:r>
          </a:p>
          <a:p>
            <a:pPr marL="0" indent="0">
              <a:buNone/>
            </a:pPr>
            <a:r>
              <a:rPr lang="en-US" sz="1200" dirty="0">
                <a:latin typeface="Times New Roman" panose="02020603050405020304" pitchFamily="18" charset="0"/>
                <a:ea typeface="Calibri" panose="020F0502020204030204" pitchFamily="34" charset="0"/>
              </a:rPr>
              <a:t>This policy can be linked to several regulatory standards and frameworks, such as HIPAA and PCI-DSS, due to their emphasis on protecting sensitive information. HIPAA (Health Insurance Portability and Accountability Act) sets national standards for the protection of health information, ensuring that healthcare providers, insurers, and their business associates safeguard patient data. Similarly, PCI-DSS (Payment Card Industry Data Security Standard) establishes requirements for organizations that handle credit card information to maintain a secure environment. Linking this policy to HIPAA and PCI-DSS highlights the importance of adhering to industry-specific regulations that mandate stringent data protection measures, thus reinforcing the need for robust security practices within the organization to ensure compliance and protect sensitive data. This policy can also be linked to the General Data Protection Regulation (GDPR), the National Institute of Standards and Technology (NIST) Cybersecurity Framework, and the ISO/IEC 27001 standard. GDPR ensures data protection and privacy for EU citizens, while NIST provides guidelines for managing cybersecurity risk across various sectors. ISO/IEC 27001 helps organizations systematically secure sensitive information, reinforcing comprehensive data protection measures and compliance with international standards.</a:t>
            </a:r>
            <a:endParaRPr lang="en-US" dirty="0"/>
          </a:p>
        </p:txBody>
      </p:sp>
    </p:spTree>
    <p:extLst>
      <p:ext uri="{BB962C8B-B14F-4D97-AF65-F5344CB8AC3E}">
        <p14:creationId xmlns:p14="http://schemas.microsoft.com/office/powerpoint/2010/main" val="4021142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2F1FD27-E00B-1C92-0F82-C53A2BBEB28A}"/>
              </a:ext>
            </a:extLst>
          </p:cNvPr>
          <p:cNvSpPr>
            <a:spLocks noGrp="1"/>
          </p:cNvSpPr>
          <p:nvPr>
            <p:ph idx="4294967295"/>
          </p:nvPr>
        </p:nvSpPr>
        <p:spPr>
          <a:xfrm>
            <a:off x="1828800" y="609600"/>
            <a:ext cx="8458200" cy="5715000"/>
          </a:xfrm>
        </p:spPr>
        <p:txBody>
          <a:bodyPr/>
          <a:lstStyle/>
          <a:p>
            <a:pPr marL="0" indent="0">
              <a:buNone/>
            </a:pPr>
            <a:r>
              <a:rPr lang="en-US" sz="1800" dirty="0">
                <a:latin typeface="Times New Roman" panose="02020603050405020304" pitchFamily="18" charset="0"/>
                <a:ea typeface="Calibri" panose="020F0502020204030204" pitchFamily="34" charset="0"/>
              </a:rPr>
              <a:t>7. Definitions and Terms: </a:t>
            </a:r>
          </a:p>
          <a:p>
            <a:pPr marL="0" indent="0">
              <a:buNone/>
            </a:pPr>
            <a:r>
              <a:rPr lang="en-US" sz="1200" dirty="0">
                <a:latin typeface="Times New Roman" panose="02020603050405020304" pitchFamily="18" charset="0"/>
                <a:ea typeface="Calibri" panose="020F0502020204030204" pitchFamily="34" charset="0"/>
              </a:rPr>
              <a:t>BYOD (Bring Your Own Device) - It refers to a policy where employees are allowed to use their personal devices, such as smartphones, tablets, and laptops, for work purposes. </a:t>
            </a:r>
          </a:p>
          <a:p>
            <a:pPr marL="0" indent="0">
              <a:buNone/>
            </a:pPr>
            <a:r>
              <a:rPr lang="en-US" sz="1200" dirty="0">
                <a:latin typeface="Times New Roman" panose="02020603050405020304" pitchFamily="18" charset="0"/>
                <a:ea typeface="Calibri" panose="020F0502020204030204" pitchFamily="34" charset="0"/>
              </a:rPr>
              <a:t>CIA(Confidentiality, Integrity, Availability) - Confidentiality restricts access to authorized users. Integrity ensures data accuracy and prevents unauthorized changes. Availability guarantees that information and systems are accessible to authorized users when needed.  </a:t>
            </a:r>
          </a:p>
          <a:p>
            <a:pPr marL="0" indent="0">
              <a:buNone/>
            </a:pPr>
            <a:r>
              <a:rPr lang="en-US" sz="1200" dirty="0">
                <a:latin typeface="Times New Roman" panose="02020603050405020304" pitchFamily="18" charset="0"/>
                <a:ea typeface="Calibri" panose="020F0502020204030204" pitchFamily="34" charset="0"/>
              </a:rPr>
              <a:t>HIPAA (Health Insurance Portability and Accountability Act) - A U.S. law that protects patient health information and ensures privacy and security standards. </a:t>
            </a:r>
          </a:p>
          <a:p>
            <a:pPr marL="0" indent="0">
              <a:buNone/>
            </a:pPr>
            <a:r>
              <a:rPr lang="en-US" sz="1200" dirty="0">
                <a:latin typeface="Times New Roman" panose="02020603050405020304" pitchFamily="18" charset="0"/>
                <a:ea typeface="Calibri" panose="020F0502020204030204" pitchFamily="34" charset="0"/>
              </a:rPr>
              <a:t>PCI-DSS (Payment Card Industry Data Security Standard) - a set of security guidelines designed to protect cardholder data and ensure secure transactions. </a:t>
            </a:r>
          </a:p>
          <a:p>
            <a:pPr marL="0" indent="0">
              <a:buNone/>
            </a:pPr>
            <a:r>
              <a:rPr lang="en-US" sz="1200" dirty="0">
                <a:latin typeface="Times New Roman" panose="02020603050405020304" pitchFamily="18" charset="0"/>
                <a:ea typeface="Calibri" panose="020F0502020204030204" pitchFamily="34" charset="0"/>
              </a:rPr>
              <a:t>GDPR (General Data Protection Regulation) - an EU law that governs data protection and privacy for individuals within the European Union. </a:t>
            </a:r>
          </a:p>
          <a:p>
            <a:pPr marL="0" indent="0">
              <a:buNone/>
            </a:pPr>
            <a:r>
              <a:rPr lang="en-US" sz="1200" dirty="0">
                <a:latin typeface="Times New Roman" panose="02020603050405020304" pitchFamily="18" charset="0"/>
                <a:ea typeface="Calibri" panose="020F0502020204030204" pitchFamily="34" charset="0"/>
              </a:rPr>
              <a:t>NIST (National Institute of Standards and Technology) - a U.S. federal agency that develops and promotes measurement standards, including guidelines for cybersecurity. </a:t>
            </a:r>
          </a:p>
          <a:p>
            <a:pPr marL="0" indent="0">
              <a:buNone/>
            </a:pPr>
            <a:r>
              <a:rPr lang="en-US" sz="1200" dirty="0">
                <a:latin typeface="Times New Roman" panose="02020603050405020304" pitchFamily="18" charset="0"/>
                <a:ea typeface="Calibri" panose="020F0502020204030204" pitchFamily="34" charset="0"/>
              </a:rPr>
              <a:t>ISO/IEC 27001 - an international standard for managing information security, providing a framework for establishing, implementing, maintaining, and continually improving an information security management system (ISMS).</a:t>
            </a:r>
          </a:p>
          <a:p>
            <a:pPr marL="0" indent="0">
              <a:buNone/>
            </a:pPr>
            <a:endParaRPr lang="en-US" sz="1200" dirty="0">
              <a:latin typeface="Times New Roman" panose="02020603050405020304" pitchFamily="18" charset="0"/>
            </a:endParaRPr>
          </a:p>
          <a:p>
            <a:pPr marL="0" indent="0">
              <a:buNone/>
            </a:pPr>
            <a:endParaRPr lang="en-US" sz="1200" dirty="0">
              <a:latin typeface="Times New Roman" panose="02020603050405020304" pitchFamily="18" charset="0"/>
            </a:endParaRPr>
          </a:p>
          <a:p>
            <a:pPr marL="0" indent="0">
              <a:buNone/>
            </a:pPr>
            <a:r>
              <a:rPr lang="en-US" sz="1800" dirty="0">
                <a:latin typeface="Times New Roman" panose="02020603050405020304" pitchFamily="18" charset="0"/>
              </a:rPr>
              <a:t>8. Revision History:  </a:t>
            </a:r>
          </a:p>
          <a:p>
            <a:pPr marL="0" indent="0">
              <a:buNone/>
            </a:pPr>
            <a:endParaRPr lang="en-US" sz="1800" dirty="0">
              <a:latin typeface="Times New Roman" panose="02020603050405020304" pitchFamily="18" charset="0"/>
            </a:endParaRPr>
          </a:p>
        </p:txBody>
      </p:sp>
      <p:graphicFrame>
        <p:nvGraphicFramePr>
          <p:cNvPr id="2" name="Table 1">
            <a:extLst>
              <a:ext uri="{FF2B5EF4-FFF2-40B4-BE49-F238E27FC236}">
                <a16:creationId xmlns:a16="http://schemas.microsoft.com/office/drawing/2014/main" id="{239C7CA7-9E73-E614-656F-419C54BDE704}"/>
              </a:ext>
            </a:extLst>
          </p:cNvPr>
          <p:cNvGraphicFramePr>
            <a:graphicFrameLocks noGrp="1"/>
          </p:cNvGraphicFramePr>
          <p:nvPr/>
        </p:nvGraphicFramePr>
        <p:xfrm>
          <a:off x="2971801" y="4953000"/>
          <a:ext cx="6172199" cy="1066800"/>
        </p:xfrm>
        <a:graphic>
          <a:graphicData uri="http://schemas.openxmlformats.org/drawingml/2006/table">
            <a:tbl>
              <a:tblPr firstRow="1" firstCol="1" bandRow="1">
                <a:tableStyleId>{5C22544A-7EE6-4342-B048-85BDC9FD1C3A}</a:tableStyleId>
              </a:tblPr>
              <a:tblGrid>
                <a:gridCol w="1229799">
                  <a:extLst>
                    <a:ext uri="{9D8B030D-6E8A-4147-A177-3AD203B41FA5}">
                      <a16:colId xmlns:a16="http://schemas.microsoft.com/office/drawing/2014/main" val="2176588474"/>
                    </a:ext>
                  </a:extLst>
                </a:gridCol>
                <a:gridCol w="1508244">
                  <a:extLst>
                    <a:ext uri="{9D8B030D-6E8A-4147-A177-3AD203B41FA5}">
                      <a16:colId xmlns:a16="http://schemas.microsoft.com/office/drawing/2014/main" val="3541782520"/>
                    </a:ext>
                  </a:extLst>
                </a:gridCol>
                <a:gridCol w="3434156">
                  <a:extLst>
                    <a:ext uri="{9D8B030D-6E8A-4147-A177-3AD203B41FA5}">
                      <a16:colId xmlns:a16="http://schemas.microsoft.com/office/drawing/2014/main" val="1302763690"/>
                    </a:ext>
                  </a:extLst>
                </a:gridCol>
              </a:tblGrid>
              <a:tr h="299078">
                <a:tc>
                  <a:txBody>
                    <a:bodyPr/>
                    <a:lstStyle/>
                    <a:p>
                      <a:pPr marL="0" marR="0">
                        <a:lnSpc>
                          <a:spcPct val="115000"/>
                        </a:lnSpc>
                        <a:spcBef>
                          <a:spcPts val="2400"/>
                        </a:spcBef>
                        <a:spcAft>
                          <a:spcPts val="0"/>
                        </a:spcAft>
                      </a:pPr>
                      <a:r>
                        <a:rPr lang="en-US" sz="1200" kern="0" dirty="0">
                          <a:effectLst/>
                        </a:rPr>
                        <a:t>Date of change</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Responsible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Summary of change</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43435974"/>
                  </a:ext>
                </a:extLst>
              </a:tr>
              <a:tr h="443944">
                <a:tc>
                  <a:txBody>
                    <a:bodyPr/>
                    <a:lstStyle/>
                    <a:p>
                      <a:pPr marL="0" marR="0">
                        <a:lnSpc>
                          <a:spcPct val="115000"/>
                        </a:lnSpc>
                        <a:spcBef>
                          <a:spcPts val="2400"/>
                        </a:spcBef>
                        <a:spcAft>
                          <a:spcPts val="0"/>
                        </a:spcAft>
                      </a:pPr>
                      <a:r>
                        <a:rPr lang="en-US" sz="1200" kern="0">
                          <a:effectLst/>
                        </a:rPr>
                        <a:t>August 2019</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SANS policy team</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200" kern="0">
                          <a:effectLst/>
                        </a:rPr>
                        <a:t>Updated and converted to new format</a:t>
                      </a:r>
                      <a:endParaRPr lang="en-US" sz="1100" b="1" kern="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52184864"/>
                  </a:ext>
                </a:extLst>
              </a:tr>
              <a:tr h="323778">
                <a:tc>
                  <a:txBody>
                    <a:bodyPr/>
                    <a:lstStyle/>
                    <a:p>
                      <a:pPr marL="0" marR="0">
                        <a:lnSpc>
                          <a:spcPct val="115000"/>
                        </a:lnSpc>
                        <a:spcBef>
                          <a:spcPts val="2400"/>
                        </a:spcBef>
                        <a:spcAft>
                          <a:spcPts val="0"/>
                        </a:spcAft>
                      </a:pPr>
                      <a:r>
                        <a:rPr lang="en-US" sz="1100" kern="0" dirty="0">
                          <a:effectLst/>
                        </a:rPr>
                        <a:t> May 2024</a:t>
                      </a:r>
                      <a:endParaRPr lang="en-US" sz="11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dirty="0">
                          <a:effectLst/>
                        </a:rPr>
                        <a:t> </a:t>
                      </a:r>
                      <a:r>
                        <a:rPr lang="en-US" sz="1200" kern="0" dirty="0">
                          <a:effectLst/>
                        </a:rPr>
                        <a:t>Louimiah Lavinier</a:t>
                      </a:r>
                      <a:endPar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Bef>
                          <a:spcPts val="2400"/>
                        </a:spcBef>
                        <a:spcAft>
                          <a:spcPts val="0"/>
                        </a:spcAft>
                      </a:pPr>
                      <a:r>
                        <a:rPr lang="en-US" sz="1100" kern="0" dirty="0">
                          <a:effectLst/>
                        </a:rPr>
                        <a:t> </a:t>
                      </a:r>
                      <a:r>
                        <a:rPr lang="en-US" sz="1200" kern="0" dirty="0">
                          <a:effectLst/>
                        </a:rPr>
                        <a:t>Updated and converted to new format</a:t>
                      </a:r>
                      <a:endParaRPr lang="en-US" sz="1200" b="1" kern="0" dirty="0">
                        <a:solidFill>
                          <a:srgbClr val="365F9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2438726"/>
                  </a:ext>
                </a:extLst>
              </a:tr>
            </a:tbl>
          </a:graphicData>
        </a:graphic>
      </p:graphicFrame>
    </p:spTree>
    <p:extLst>
      <p:ext uri="{BB962C8B-B14F-4D97-AF65-F5344CB8AC3E}">
        <p14:creationId xmlns:p14="http://schemas.microsoft.com/office/powerpoint/2010/main" val="1467018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fingerprint in black and white">
            <a:extLst>
              <a:ext uri="{FF2B5EF4-FFF2-40B4-BE49-F238E27FC236}">
                <a16:creationId xmlns:a16="http://schemas.microsoft.com/office/drawing/2014/main" id="{85F59E66-7EA6-6D30-2D5E-ECAFFEA28567}"/>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br>
              <a:rPr lang="en-US" sz="4800">
                <a:solidFill>
                  <a:schemeClr val="bg1"/>
                </a:solidFill>
              </a:rPr>
            </a:br>
            <a:r>
              <a:rPr lang="en-US" sz="4800">
                <a:solidFill>
                  <a:schemeClr val="bg1"/>
                </a:solidFill>
              </a:rPr>
              <a:t>Multifactor Authentication (MFA)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09800" y="1143001"/>
            <a:ext cx="2556704" cy="1371601"/>
          </a:xfrm>
        </p:spPr>
        <p:txBody>
          <a:bodyPr>
            <a:normAutofit fontScale="90000"/>
          </a:bodyPr>
          <a:lstStyle/>
          <a:p>
            <a:r>
              <a:rPr lang="en-US" sz="3300" b="0" dirty="0"/>
              <a:t>Common-auth Configuration File</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09801" y="2886947"/>
            <a:ext cx="2063483" cy="2858691"/>
          </a:xfrm>
        </p:spPr>
        <p:txBody>
          <a:bodyPr>
            <a:normAutofit/>
          </a:bodyPr>
          <a:lstStyle/>
          <a:p>
            <a:r>
              <a:rPr lang="en-US" sz="1600" dirty="0"/>
              <a:t>This screenshot should show the entry that indicates the use of the Google Authenticator module. </a:t>
            </a:r>
          </a:p>
        </p:txBody>
      </p:sp>
      <p:pic>
        <p:nvPicPr>
          <p:cNvPr id="4" name="Picture 3" descr="A screenshot of a computer&#10;&#10;Description automatically generated">
            <a:extLst>
              <a:ext uri="{FF2B5EF4-FFF2-40B4-BE49-F238E27FC236}">
                <a16:creationId xmlns:a16="http://schemas.microsoft.com/office/drawing/2014/main" id="{6C01B798-2339-56B3-E776-797279424BF4}"/>
              </a:ext>
            </a:extLst>
          </p:cNvPr>
          <p:cNvPicPr>
            <a:picLocks noChangeAspect="1"/>
          </p:cNvPicPr>
          <p:nvPr/>
        </p:nvPicPr>
        <p:blipFill rotWithShape="1">
          <a:blip r:embed="rId2">
            <a:extLst>
              <a:ext uri="{28A0092B-C50C-407E-A947-70E740481C1C}">
                <a14:useLocalDpi xmlns:a14="http://schemas.microsoft.com/office/drawing/2010/main" val="0"/>
              </a:ext>
            </a:extLst>
          </a:blip>
          <a:srcRect r="2103"/>
          <a:stretch/>
        </p:blipFill>
        <p:spPr>
          <a:xfrm>
            <a:off x="4572000" y="914400"/>
            <a:ext cx="6007482" cy="4304742"/>
          </a:xfrm>
          <a:prstGeom prst="rect">
            <a:avLst/>
          </a:prstGeom>
        </p:spPr>
      </p:pic>
    </p:spTree>
    <p:extLst>
      <p:ext uri="{BB962C8B-B14F-4D97-AF65-F5344CB8AC3E}">
        <p14:creationId xmlns:p14="http://schemas.microsoft.com/office/powerpoint/2010/main" val="1328825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31328" y="781242"/>
            <a:ext cx="2416873" cy="1372387"/>
          </a:xfrm>
        </p:spPr>
        <p:txBody>
          <a:bodyPr>
            <a:normAutofit/>
          </a:bodyPr>
          <a:lstStyle/>
          <a:p>
            <a:r>
              <a:rPr lang="en-US" sz="3200" b="0" dirty="0"/>
              <a:t>MFA Logon Screen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31328" y="2551510"/>
            <a:ext cx="2188273" cy="2858691"/>
          </a:xfrm>
        </p:spPr>
        <p:txBody>
          <a:bodyPr>
            <a:noAutofit/>
          </a:bodyPr>
          <a:lstStyle/>
          <a:p>
            <a:r>
              <a:rPr lang="en-US" sz="1600"/>
              <a:t>This </a:t>
            </a:r>
            <a:r>
              <a:rPr lang="en-US" sz="1600" dirty="0"/>
              <a:t>screenshot should show the logon screen where a verification code is required.</a:t>
            </a:r>
          </a:p>
        </p:txBody>
      </p:sp>
      <p:pic>
        <p:nvPicPr>
          <p:cNvPr id="4" name="Picture 3" descr="A screenshot of a computer&#10;&#10;Description automatically generated">
            <a:extLst>
              <a:ext uri="{FF2B5EF4-FFF2-40B4-BE49-F238E27FC236}">
                <a16:creationId xmlns:a16="http://schemas.microsoft.com/office/drawing/2014/main" id="{B0E562C6-6CC5-62AF-63AF-CA2FA02E55F4}"/>
              </a:ext>
            </a:extLst>
          </p:cNvPr>
          <p:cNvPicPr>
            <a:picLocks noChangeAspect="1"/>
          </p:cNvPicPr>
          <p:nvPr/>
        </p:nvPicPr>
        <p:blipFill rotWithShape="1">
          <a:blip r:embed="rId2">
            <a:extLst>
              <a:ext uri="{28A0092B-C50C-407E-A947-70E740481C1C}">
                <a14:useLocalDpi xmlns:a14="http://schemas.microsoft.com/office/drawing/2010/main" val="0"/>
              </a:ext>
            </a:extLst>
          </a:blip>
          <a:srcRect l="17725" r="21026"/>
          <a:stretch/>
        </p:blipFill>
        <p:spPr>
          <a:xfrm>
            <a:off x="4855273" y="152400"/>
            <a:ext cx="5105400" cy="6306430"/>
          </a:xfrm>
          <a:prstGeom prst="rect">
            <a:avLst/>
          </a:prstGeom>
        </p:spPr>
      </p:pic>
    </p:spTree>
    <p:extLst>
      <p:ext uri="{BB962C8B-B14F-4D97-AF65-F5344CB8AC3E}">
        <p14:creationId xmlns:p14="http://schemas.microsoft.com/office/powerpoint/2010/main" val="315352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adlock on computer motherboard">
            <a:extLst>
              <a:ext uri="{FF2B5EF4-FFF2-40B4-BE49-F238E27FC236}">
                <a16:creationId xmlns:a16="http://schemas.microsoft.com/office/drawing/2014/main" id="{F8DC6D92-113F-FCB9-5E36-C7516601314C}"/>
              </a:ext>
            </a:extLst>
          </p:cNvPr>
          <p:cNvPicPr>
            <a:picLocks noChangeAspect="1"/>
          </p:cNvPicPr>
          <p:nvPr/>
        </p:nvPicPr>
        <p:blipFill rotWithShape="1">
          <a:blip r:embed="rId2"/>
          <a:srcRect r="15627" b="-1"/>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br>
              <a:rPr lang="en-US" sz="4800">
                <a:solidFill>
                  <a:schemeClr val="bg1"/>
                </a:solidFill>
              </a:rPr>
            </a:br>
            <a:r>
              <a:rPr lang="en-US" sz="4800">
                <a:solidFill>
                  <a:schemeClr val="bg1"/>
                </a:solidFill>
              </a:rPr>
              <a:t>Vulnerability Assessment</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b="0" dirty="0"/>
              <a:t>Nmap</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rmAutofit/>
          </a:bodyPr>
          <a:lstStyle/>
          <a:p>
            <a:r>
              <a:rPr lang="en-US" sz="1600" dirty="0"/>
              <a:t>This screenshot should include the scan result showing both the Kali and Linux Server VMs.</a:t>
            </a:r>
          </a:p>
        </p:txBody>
      </p:sp>
      <p:pic>
        <p:nvPicPr>
          <p:cNvPr id="4" name="Picture 3" descr="A computer screen shot of a dragon&#10;&#10;Description automatically generated">
            <a:extLst>
              <a:ext uri="{FF2B5EF4-FFF2-40B4-BE49-F238E27FC236}">
                <a16:creationId xmlns:a16="http://schemas.microsoft.com/office/drawing/2014/main" id="{76FBF0E3-5B93-B9C3-65DB-667D2E7AFA3D}"/>
              </a:ext>
            </a:extLst>
          </p:cNvPr>
          <p:cNvPicPr>
            <a:picLocks noChangeAspect="1"/>
          </p:cNvPicPr>
          <p:nvPr/>
        </p:nvPicPr>
        <p:blipFill rotWithShape="1">
          <a:blip r:embed="rId2">
            <a:extLst>
              <a:ext uri="{28A0092B-C50C-407E-A947-70E740481C1C}">
                <a14:useLocalDpi xmlns:a14="http://schemas.microsoft.com/office/drawing/2010/main" val="0"/>
              </a:ext>
            </a:extLst>
          </a:blip>
          <a:srcRect r="22014" b="4082"/>
          <a:stretch/>
        </p:blipFill>
        <p:spPr>
          <a:xfrm>
            <a:off x="4038601" y="54039"/>
            <a:ext cx="4495800" cy="3689028"/>
          </a:xfrm>
          <a:prstGeom prst="rect">
            <a:avLst/>
          </a:prstGeom>
        </p:spPr>
      </p:pic>
      <p:pic>
        <p:nvPicPr>
          <p:cNvPr id="8" name="Picture 7" descr="A computer screen shot of a dragon&#10;&#10;Description automatically generated">
            <a:extLst>
              <a:ext uri="{FF2B5EF4-FFF2-40B4-BE49-F238E27FC236}">
                <a16:creationId xmlns:a16="http://schemas.microsoft.com/office/drawing/2014/main" id="{AC810879-1EF1-3547-D1A5-DD44C634E573}"/>
              </a:ext>
            </a:extLst>
          </p:cNvPr>
          <p:cNvPicPr>
            <a:picLocks noChangeAspect="1"/>
          </p:cNvPicPr>
          <p:nvPr/>
        </p:nvPicPr>
        <p:blipFill rotWithShape="1">
          <a:blip r:embed="rId3">
            <a:extLst>
              <a:ext uri="{28A0092B-C50C-407E-A947-70E740481C1C}">
                <a14:useLocalDpi xmlns:a14="http://schemas.microsoft.com/office/drawing/2010/main" val="0"/>
              </a:ext>
            </a:extLst>
          </a:blip>
          <a:srcRect l="-87" t="26421" r="17395" b="-1291"/>
          <a:stretch/>
        </p:blipFill>
        <p:spPr>
          <a:xfrm>
            <a:off x="4033685" y="3886200"/>
            <a:ext cx="4639278" cy="2826664"/>
          </a:xfrm>
          <a:prstGeom prst="rect">
            <a:avLst/>
          </a:prstGeom>
        </p:spPr>
      </p:pic>
    </p:spTree>
    <p:extLst>
      <p:ext uri="{BB962C8B-B14F-4D97-AF65-F5344CB8AC3E}">
        <p14:creationId xmlns:p14="http://schemas.microsoft.com/office/powerpoint/2010/main" val="3242507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b="0" dirty="0" err="1"/>
              <a:t>NetCat</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rmAutofit/>
          </a:bodyPr>
          <a:lstStyle/>
          <a:p>
            <a:r>
              <a:rPr lang="en-US" sz="1600" dirty="0"/>
              <a:t>This screenshot should include the scan result showing both the Kali and Linux Server VMs.</a:t>
            </a:r>
          </a:p>
        </p:txBody>
      </p:sp>
      <p:pic>
        <p:nvPicPr>
          <p:cNvPr id="4" name="Picture 3" descr="A computer screen shot of a computer&#10;&#10;Description automatically generated">
            <a:extLst>
              <a:ext uri="{FF2B5EF4-FFF2-40B4-BE49-F238E27FC236}">
                <a16:creationId xmlns:a16="http://schemas.microsoft.com/office/drawing/2014/main" id="{F6CAEFFF-8DE8-9E58-FBAD-F152FD1478BF}"/>
              </a:ext>
            </a:extLst>
          </p:cNvPr>
          <p:cNvPicPr>
            <a:picLocks noChangeAspect="1"/>
          </p:cNvPicPr>
          <p:nvPr/>
        </p:nvPicPr>
        <p:blipFill rotWithShape="1">
          <a:blip r:embed="rId2">
            <a:extLst>
              <a:ext uri="{28A0092B-C50C-407E-A947-70E740481C1C}">
                <a14:useLocalDpi xmlns:a14="http://schemas.microsoft.com/office/drawing/2010/main" val="0"/>
              </a:ext>
            </a:extLst>
          </a:blip>
          <a:srcRect t="59456" r="16479"/>
          <a:stretch/>
        </p:blipFill>
        <p:spPr>
          <a:xfrm>
            <a:off x="4331961" y="2209800"/>
            <a:ext cx="6094385" cy="1992246"/>
          </a:xfrm>
          <a:prstGeom prst="rect">
            <a:avLst/>
          </a:prstGeom>
        </p:spPr>
      </p:pic>
    </p:spTree>
    <p:extLst>
      <p:ext uri="{BB962C8B-B14F-4D97-AF65-F5344CB8AC3E}">
        <p14:creationId xmlns:p14="http://schemas.microsoft.com/office/powerpoint/2010/main" val="1005462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A26C4C6-9B59-2846-537A-8115C13D21F6}"/>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Introduction</a:t>
            </a:r>
          </a:p>
        </p:txBody>
      </p:sp>
      <p:sp>
        <p:nvSpPr>
          <p:cNvPr id="3" name="Content Placeholder 2">
            <a:extLst>
              <a:ext uri="{FF2B5EF4-FFF2-40B4-BE49-F238E27FC236}">
                <a16:creationId xmlns:a16="http://schemas.microsoft.com/office/drawing/2014/main" id="{26EE8204-C1BE-A27F-1690-B2BBF975F3C3}"/>
              </a:ext>
            </a:extLst>
          </p:cNvPr>
          <p:cNvSpPr>
            <a:spLocks noGrp="1"/>
          </p:cNvSpPr>
          <p:nvPr>
            <p:ph idx="1"/>
          </p:nvPr>
        </p:nvSpPr>
        <p:spPr>
          <a:xfrm>
            <a:off x="6503158" y="649480"/>
            <a:ext cx="4862447" cy="5546047"/>
          </a:xfrm>
        </p:spPr>
        <p:txBody>
          <a:bodyPr anchor="ctr">
            <a:normAutofit/>
          </a:bodyPr>
          <a:lstStyle/>
          <a:p>
            <a:pPr marL="0" indent="0">
              <a:buNone/>
            </a:pPr>
            <a:r>
              <a:rPr lang="en-US" sz="2000" dirty="0"/>
              <a:t>This project delves into the core aspects of information security, encompassing asymmetric key encryption, file encryption and decryption, stateful firewalls, and vulnerability assessments. Through detailed analysis and practical demonstrations, this presentation aims to provide a comprehensive understanding of essential security mechanisms and their application in protecting computing resources. Each module is designed to highlight specific security challenges and solutions, ensuring a robust grasp of the critical concepts in information system security.</a:t>
            </a:r>
          </a:p>
        </p:txBody>
      </p:sp>
    </p:spTree>
    <p:extLst>
      <p:ext uri="{BB962C8B-B14F-4D97-AF65-F5344CB8AC3E}">
        <p14:creationId xmlns:p14="http://schemas.microsoft.com/office/powerpoint/2010/main" val="2813003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b="0" dirty="0"/>
              <a:t>Wireshark</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rmAutofit/>
          </a:bodyPr>
          <a:lstStyle/>
          <a:p>
            <a:r>
              <a:rPr lang="en-US" sz="1600" dirty="0"/>
              <a:t>This screenshot should include the Wireshark</a:t>
            </a:r>
            <a:r>
              <a:rPr lang="en-US" sz="1600" dirty="0">
                <a:latin typeface="Calibri" panose="020F0502020204030204" pitchFamily="34" charset="0"/>
                <a:cs typeface="Calibri" panose="020F0502020204030204" pitchFamily="34" charset="0"/>
              </a:rPr>
              <a:t>—</a:t>
            </a:r>
            <a:r>
              <a:rPr lang="en-US" sz="1600" dirty="0"/>
              <a:t>Follow TCP Steam window showing the Telnet username and password.</a:t>
            </a:r>
          </a:p>
        </p:txBody>
      </p:sp>
      <p:pic>
        <p:nvPicPr>
          <p:cNvPr id="4" name="Picture 3" descr="A screenshot of a computer&#10;&#10;Description automatically generated">
            <a:extLst>
              <a:ext uri="{FF2B5EF4-FFF2-40B4-BE49-F238E27FC236}">
                <a16:creationId xmlns:a16="http://schemas.microsoft.com/office/drawing/2014/main" id="{7696B8F0-C545-8DA4-8CF1-1B6CA80D8844}"/>
              </a:ext>
            </a:extLst>
          </p:cNvPr>
          <p:cNvPicPr>
            <a:picLocks noChangeAspect="1"/>
          </p:cNvPicPr>
          <p:nvPr/>
        </p:nvPicPr>
        <p:blipFill rotWithShape="1">
          <a:blip r:embed="rId2">
            <a:extLst>
              <a:ext uri="{28A0092B-C50C-407E-A947-70E740481C1C}">
                <a14:useLocalDpi xmlns:a14="http://schemas.microsoft.com/office/drawing/2010/main" val="0"/>
              </a:ext>
            </a:extLst>
          </a:blip>
          <a:srcRect l="3053" r="3830" b="4694"/>
          <a:stretch/>
        </p:blipFill>
        <p:spPr>
          <a:xfrm>
            <a:off x="4277883" y="595860"/>
            <a:ext cx="6172199" cy="5666280"/>
          </a:xfrm>
          <a:prstGeom prst="rect">
            <a:avLst/>
          </a:prstGeom>
        </p:spPr>
      </p:pic>
    </p:spTree>
    <p:extLst>
      <p:ext uri="{BB962C8B-B14F-4D97-AF65-F5344CB8AC3E}">
        <p14:creationId xmlns:p14="http://schemas.microsoft.com/office/powerpoint/2010/main" val="382406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b="0" dirty="0"/>
              <a:t>Nessus</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Autofit/>
          </a:bodyPr>
          <a:lstStyle/>
          <a:p>
            <a:r>
              <a:rPr lang="en-US" sz="1600" dirty="0"/>
              <a:t>This screenshot should include the high-level view of the Nessus vulnerability scan report (showing categories of vulnerability in different colors).</a:t>
            </a:r>
          </a:p>
        </p:txBody>
      </p:sp>
      <p:pic>
        <p:nvPicPr>
          <p:cNvPr id="4" name="Picture 3" descr="A screenshot of a computer&#10;&#10;Description automatically generated">
            <a:extLst>
              <a:ext uri="{FF2B5EF4-FFF2-40B4-BE49-F238E27FC236}">
                <a16:creationId xmlns:a16="http://schemas.microsoft.com/office/drawing/2014/main" id="{B1A7368F-63F4-4F96-1A18-127BDADE7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7051" y="914400"/>
            <a:ext cx="6213230" cy="4572000"/>
          </a:xfrm>
          <a:prstGeom prst="rect">
            <a:avLst/>
          </a:prstGeom>
        </p:spPr>
      </p:pic>
    </p:spTree>
    <p:extLst>
      <p:ext uri="{BB962C8B-B14F-4D97-AF65-F5344CB8AC3E}">
        <p14:creationId xmlns:p14="http://schemas.microsoft.com/office/powerpoint/2010/main" val="1516012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AEBDEF77-D58F-2E80-3B9D-96FC36D04047}"/>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Challenges</a:t>
            </a:r>
          </a:p>
        </p:txBody>
      </p:sp>
      <p:sp>
        <p:nvSpPr>
          <p:cNvPr id="6" name="Content Placeholder 5">
            <a:extLst>
              <a:ext uri="{FF2B5EF4-FFF2-40B4-BE49-F238E27FC236}">
                <a16:creationId xmlns:a16="http://schemas.microsoft.com/office/drawing/2014/main" id="{C13983E1-A781-0BBC-4A1D-943560E4F2AD}"/>
              </a:ext>
            </a:extLst>
          </p:cNvPr>
          <p:cNvSpPr>
            <a:spLocks noGrp="1"/>
          </p:cNvSpPr>
          <p:nvPr>
            <p:ph idx="1"/>
          </p:nvPr>
        </p:nvSpPr>
        <p:spPr>
          <a:xfrm>
            <a:off x="6503158" y="649480"/>
            <a:ext cx="4862447" cy="5546047"/>
          </a:xfrm>
        </p:spPr>
        <p:txBody>
          <a:bodyPr anchor="ctr">
            <a:normAutofit/>
          </a:bodyPr>
          <a:lstStyle/>
          <a:p>
            <a:pPr marL="0" indent="0">
              <a:buNone/>
            </a:pPr>
            <a:r>
              <a:rPr lang="en-US" sz="2000" dirty="0"/>
              <a:t>Several challenges were encountered, including the complexity of setting up asymmetric key encryption and managing firewall rules. Developing a comprehensive BYOD security policy and configuring multifactor authentication also posed significant difficulties. Additionally, effectively using vulnerability assessment tools like Nmap and Nessus required a deep understanding of their functionalities and accurate interpretation of results.</a:t>
            </a:r>
          </a:p>
        </p:txBody>
      </p:sp>
    </p:spTree>
    <p:extLst>
      <p:ext uri="{BB962C8B-B14F-4D97-AF65-F5344CB8AC3E}">
        <p14:creationId xmlns:p14="http://schemas.microsoft.com/office/powerpoint/2010/main" val="3952236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69B6A33-51C2-D45C-D39E-58F3D0CA700B}"/>
              </a:ext>
            </a:extLst>
          </p:cNvPr>
          <p:cNvSpPr>
            <a:spLocks noGrp="1"/>
          </p:cNvSpPr>
          <p:nvPr>
            <p:ph type="title"/>
          </p:nvPr>
        </p:nvSpPr>
        <p:spPr>
          <a:xfrm>
            <a:off x="686834" y="1153572"/>
            <a:ext cx="3200400" cy="4461163"/>
          </a:xfrm>
        </p:spPr>
        <p:txBody>
          <a:bodyPr>
            <a:normAutofit/>
          </a:bodyPr>
          <a:lstStyle/>
          <a:p>
            <a:r>
              <a:rPr lang="en-US">
                <a:solidFill>
                  <a:srgbClr val="FFFFFF"/>
                </a:solidFill>
              </a:rPr>
              <a:t>Career Skills</a:t>
            </a:r>
          </a:p>
        </p:txBody>
      </p:sp>
      <p:sp>
        <p:nvSpPr>
          <p:cNvPr id="49" name="Arc 4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Rectangle 1">
            <a:extLst>
              <a:ext uri="{FF2B5EF4-FFF2-40B4-BE49-F238E27FC236}">
                <a16:creationId xmlns:a16="http://schemas.microsoft.com/office/drawing/2014/main" id="{5831477F-DA64-744E-354D-33E58715AAF0}"/>
              </a:ext>
            </a:extLst>
          </p:cNvPr>
          <p:cNvSpPr>
            <a:spLocks noGrp="1" noChangeArrowheads="1"/>
          </p:cNvSpPr>
          <p:nvPr>
            <p:ph idx="1"/>
          </p:nvPr>
        </p:nvSpPr>
        <p:spPr bwMode="auto">
          <a:xfrm>
            <a:off x="4240830" y="591343"/>
            <a:ext cx="6906491" cy="55856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 anchorCtr="0" compatLnSpc="1">
            <a:prstTxWarp prst="textNoShape">
              <a:avLst/>
            </a:prstTxWarp>
            <a:normAutofit/>
          </a:bodyPr>
          <a:lstStyle/>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Encryption Techniques:</a:t>
            </a:r>
            <a:r>
              <a:rPr kumimoji="0" lang="en-US" altLang="en-US" sz="1000" b="0" i="0" u="none" strike="noStrike" cap="none" normalizeH="0" baseline="0" dirty="0">
                <a:ln>
                  <a:noFill/>
                </a:ln>
                <a:effectLst/>
                <a:latin typeface="Arial" panose="020B0604020202020204" pitchFamily="34" charset="0"/>
              </a:rPr>
              <a:t> Understanding and applying asymmetric key encryption for securing data transmission. </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Firewall Configuration:</a:t>
            </a:r>
            <a:r>
              <a:rPr kumimoji="0" lang="en-US" altLang="en-US" sz="1000" b="0" i="0" u="none" strike="noStrike" cap="none" normalizeH="0" baseline="0" dirty="0">
                <a:ln>
                  <a:noFill/>
                </a:ln>
                <a:effectLst/>
                <a:latin typeface="Arial" panose="020B0604020202020204" pitchFamily="34" charset="0"/>
              </a:rPr>
              <a:t> Configuring and managing stateful firewalls to control network traffic and prevent unauthorized access.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BYOD Security Policy Development:</a:t>
            </a:r>
            <a:r>
              <a:rPr kumimoji="0" lang="en-US" altLang="en-US" sz="1000" b="0" i="0" u="none" strike="noStrike" cap="none" normalizeH="0" baseline="0" dirty="0">
                <a:ln>
                  <a:noFill/>
                </a:ln>
                <a:effectLst/>
                <a:latin typeface="Arial" panose="020B0604020202020204" pitchFamily="34" charset="0"/>
              </a:rPr>
              <a:t> Creating and enforcing security policies for personal devices in the workplace, including the implementation of Mobile Device Management (MDM) solutions.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Multifactor Authentication (MFA):</a:t>
            </a:r>
            <a:r>
              <a:rPr kumimoji="0" lang="en-US" altLang="en-US" sz="1000" b="0" i="0" u="none" strike="noStrike" cap="none" normalizeH="0" baseline="0" dirty="0">
                <a:ln>
                  <a:noFill/>
                </a:ln>
                <a:effectLst/>
                <a:latin typeface="Arial" panose="020B0604020202020204" pitchFamily="34" charset="0"/>
              </a:rPr>
              <a:t> Configuring and utilizing MFA to enhance security by requiring multiple forms of verification.</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Vulnerability Assessment:</a:t>
            </a:r>
            <a:r>
              <a:rPr kumimoji="0" lang="en-US" altLang="en-US" sz="1000" b="0" i="0" u="none" strike="noStrike" cap="none" normalizeH="0" baseline="0" dirty="0">
                <a:ln>
                  <a:noFill/>
                </a:ln>
                <a:effectLst/>
                <a:latin typeface="Arial" panose="020B0604020202020204" pitchFamily="34" charset="0"/>
              </a:rPr>
              <a:t> Using tools like Nmap, </a:t>
            </a:r>
            <a:r>
              <a:rPr kumimoji="0" lang="en-US" altLang="en-US" sz="1000" b="0" i="0" u="none" strike="noStrike" cap="none" normalizeH="0" baseline="0" dirty="0" err="1">
                <a:ln>
                  <a:noFill/>
                </a:ln>
                <a:effectLst/>
                <a:latin typeface="Arial" panose="020B0604020202020204" pitchFamily="34" charset="0"/>
              </a:rPr>
              <a:t>NetCat</a:t>
            </a:r>
            <a:r>
              <a:rPr kumimoji="0" lang="en-US" altLang="en-US" sz="1000" b="0" i="0" u="none" strike="noStrike" cap="none" normalizeH="0" baseline="0" dirty="0">
                <a:ln>
                  <a:noFill/>
                </a:ln>
                <a:effectLst/>
                <a:latin typeface="Arial" panose="020B0604020202020204" pitchFamily="34" charset="0"/>
              </a:rPr>
              <a:t>, Wireshark, and Nessus to identify and address security vulnerabilities in information systems.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Security Compliance:</a:t>
            </a:r>
            <a:r>
              <a:rPr kumimoji="0" lang="en-US" altLang="en-US" sz="1000" b="0" i="0" u="none" strike="noStrike" cap="none" normalizeH="0" baseline="0" dirty="0">
                <a:ln>
                  <a:noFill/>
                </a:ln>
                <a:effectLst/>
                <a:latin typeface="Arial" panose="020B0604020202020204" pitchFamily="34" charset="0"/>
              </a:rPr>
              <a:t> Ensuring compliance with security standards and frameworks such as HIPAA, PCI-DSS, GDPR, NIST, and ISO/IEC 27001.</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Incident Response:</a:t>
            </a:r>
            <a:r>
              <a:rPr kumimoji="0" lang="en-US" altLang="en-US" sz="1000" b="0" i="0" u="none" strike="noStrike" cap="none" normalizeH="0" baseline="0" dirty="0">
                <a:ln>
                  <a:noFill/>
                </a:ln>
                <a:effectLst/>
                <a:latin typeface="Arial" panose="020B0604020202020204" pitchFamily="34" charset="0"/>
              </a:rPr>
              <a:t> Developing and implementing procedures for responding to security incidents and mitigating potential threats.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Security Awareness Training:</a:t>
            </a:r>
            <a:r>
              <a:rPr kumimoji="0" lang="en-US" altLang="en-US" sz="1000" b="0" i="0" u="none" strike="noStrike" cap="none" normalizeH="0" baseline="0" dirty="0">
                <a:ln>
                  <a:noFill/>
                </a:ln>
                <a:effectLst/>
                <a:latin typeface="Arial" panose="020B0604020202020204" pitchFamily="34" charset="0"/>
              </a:rPr>
              <a:t> Educating employees on security best practices and the importance of adhering to security guidelines.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Risk Management:</a:t>
            </a:r>
            <a:r>
              <a:rPr kumimoji="0" lang="en-US" altLang="en-US" sz="1000" b="0" i="0" u="none" strike="noStrike" cap="none" normalizeH="0" baseline="0" dirty="0">
                <a:ln>
                  <a:noFill/>
                </a:ln>
                <a:effectLst/>
                <a:latin typeface="Arial" panose="020B0604020202020204" pitchFamily="34" charset="0"/>
              </a:rPr>
              <a:t> Conducting risk assessments to identify potential security threats and implementing measures to mitigate these risks.</a:t>
            </a:r>
          </a:p>
          <a:p>
            <a:pPr marL="0" marR="0" lvl="0" indent="0" defTabSz="914400" rtl="0" eaLnBrk="0" fontAlgn="base" latinLnBrk="0" hangingPunct="0">
              <a:lnSpc>
                <a:spcPct val="90000"/>
              </a:lnSpc>
              <a:spcBef>
                <a:spcPct val="0"/>
              </a:spcBef>
              <a:spcAft>
                <a:spcPts val="600"/>
              </a:spcAft>
              <a:buClrTx/>
              <a:buSzTx/>
              <a:buNone/>
              <a:tabLst/>
            </a:pPr>
            <a:endParaRPr kumimoji="0" lang="en-US" altLang="en-US" sz="1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ts val="600"/>
              </a:spcAft>
              <a:buClrTx/>
              <a:buSzTx/>
              <a:buFontTx/>
              <a:buChar char="•"/>
              <a:tabLst/>
            </a:pPr>
            <a:r>
              <a:rPr kumimoji="0" lang="en-US" altLang="en-US" sz="1000" b="1" i="0" u="none" strike="noStrike" cap="none" normalizeH="0" baseline="0" dirty="0">
                <a:ln>
                  <a:noFill/>
                </a:ln>
                <a:effectLst/>
                <a:latin typeface="Arial" panose="020B0604020202020204" pitchFamily="34" charset="0"/>
              </a:rPr>
              <a:t>Technical Documentation:</a:t>
            </a:r>
            <a:r>
              <a:rPr kumimoji="0" lang="en-US" altLang="en-US" sz="1000" b="0" i="0" u="none" strike="noStrike" cap="none" normalizeH="0" baseline="0" dirty="0">
                <a:ln>
                  <a:noFill/>
                </a:ln>
                <a:effectLst/>
                <a:latin typeface="Arial" panose="020B0604020202020204" pitchFamily="34" charset="0"/>
              </a:rPr>
              <a:t> Creating detailed security policies, procedures, and reports to document and communicate security measures and findings. </a:t>
            </a:r>
          </a:p>
        </p:txBody>
      </p:sp>
    </p:spTree>
    <p:extLst>
      <p:ext uri="{BB962C8B-B14F-4D97-AF65-F5344CB8AC3E}">
        <p14:creationId xmlns:p14="http://schemas.microsoft.com/office/powerpoint/2010/main" val="355959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B8DBA990-5889-2811-CEB6-9E8645D1E2EC}"/>
              </a:ext>
            </a:extLst>
          </p:cNvPr>
          <p:cNvSpPr>
            <a:spLocks noGrp="1"/>
          </p:cNvSpPr>
          <p:nvPr>
            <p:ph type="title"/>
          </p:nvPr>
        </p:nvSpPr>
        <p:spPr>
          <a:xfrm>
            <a:off x="4553733" y="548464"/>
            <a:ext cx="6798541" cy="1675623"/>
          </a:xfrm>
        </p:spPr>
        <p:txBody>
          <a:bodyPr anchor="b">
            <a:normAutofit/>
          </a:bodyPr>
          <a:lstStyle/>
          <a:p>
            <a:r>
              <a:rPr lang="en-US" sz="4000" dirty="0"/>
              <a:t>Conclusion</a:t>
            </a:r>
          </a:p>
        </p:txBody>
      </p:sp>
      <p:pic>
        <p:nvPicPr>
          <p:cNvPr id="8" name="Picture 7" descr="Digital padlock art">
            <a:extLst>
              <a:ext uri="{FF2B5EF4-FFF2-40B4-BE49-F238E27FC236}">
                <a16:creationId xmlns:a16="http://schemas.microsoft.com/office/drawing/2014/main" id="{F69A178D-8F0C-6F3F-D056-108EC5D1B57D}"/>
              </a:ext>
            </a:extLst>
          </p:cNvPr>
          <p:cNvPicPr>
            <a:picLocks noChangeAspect="1"/>
          </p:cNvPicPr>
          <p:nvPr/>
        </p:nvPicPr>
        <p:blipFill rotWithShape="1">
          <a:blip r:embed="rId2"/>
          <a:srcRect l="10326" r="44698" b="-2"/>
          <a:stretch/>
        </p:blipFill>
        <p:spPr>
          <a:xfrm>
            <a:off x="1" y="10"/>
            <a:ext cx="4196496" cy="6857990"/>
          </a:xfrm>
          <a:prstGeom prst="rect">
            <a:avLst/>
          </a:prstGeom>
          <a:effectLst/>
        </p:spPr>
      </p:pic>
      <p:sp>
        <p:nvSpPr>
          <p:cNvPr id="6" name="Content Placeholder 5">
            <a:extLst>
              <a:ext uri="{FF2B5EF4-FFF2-40B4-BE49-F238E27FC236}">
                <a16:creationId xmlns:a16="http://schemas.microsoft.com/office/drawing/2014/main" id="{2E9C31C0-CF12-D318-2292-D7D766B6C0F2}"/>
              </a:ext>
            </a:extLst>
          </p:cNvPr>
          <p:cNvSpPr>
            <a:spLocks noGrp="1"/>
          </p:cNvSpPr>
          <p:nvPr>
            <p:ph idx="1"/>
          </p:nvPr>
        </p:nvSpPr>
        <p:spPr>
          <a:xfrm>
            <a:off x="4553734" y="2409830"/>
            <a:ext cx="6798539" cy="3705217"/>
          </a:xfrm>
        </p:spPr>
        <p:txBody>
          <a:bodyPr>
            <a:normAutofit/>
          </a:bodyPr>
          <a:lstStyle/>
          <a:p>
            <a:pPr marL="0" indent="0">
              <a:lnSpc>
                <a:spcPct val="90000"/>
              </a:lnSpc>
              <a:buNone/>
            </a:pPr>
            <a:r>
              <a:rPr lang="en-US" sz="1700" dirty="0"/>
              <a:t>This Fundamentals of Information System Security project has comprehensively covered critical aspects of information security. Through modules on asymmetric key encryption, stateful firewalls, BYOD security policies, multifactor authentication, and vulnerability assessments, the project has highlighted essential strategies for safeguarding computing environments. The practical demonstrations of encryption, firewall configuration, device management, and security tools have provided valuable insights into protecting data confidentiality, integrity, and availability. By implementing these security measures, organizations can effectively mitigate risks and enhance their overall security posture. This project underscores the importance of a multi-layered approach to information security, ensuring robust protection against evolving threats.</a:t>
            </a:r>
          </a:p>
        </p:txBody>
      </p:sp>
    </p:spTree>
    <p:extLst>
      <p:ext uri="{BB962C8B-B14F-4D97-AF65-F5344CB8AC3E}">
        <p14:creationId xmlns:p14="http://schemas.microsoft.com/office/powerpoint/2010/main" val="4081751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itle 4">
            <a:extLst>
              <a:ext uri="{FF2B5EF4-FFF2-40B4-BE49-F238E27FC236}">
                <a16:creationId xmlns:a16="http://schemas.microsoft.com/office/drawing/2014/main" id="{2574C0F9-9DA5-2E46-060D-750DF6DE7002}"/>
              </a:ext>
            </a:extLst>
          </p:cNvPr>
          <p:cNvSpPr>
            <a:spLocks noGrp="1"/>
          </p:cNvSpPr>
          <p:nvPr>
            <p:ph type="title"/>
          </p:nvPr>
        </p:nvSpPr>
        <p:spPr>
          <a:xfrm>
            <a:off x="838200" y="365125"/>
            <a:ext cx="5387502" cy="1325563"/>
          </a:xfrm>
        </p:spPr>
        <p:txBody>
          <a:bodyPr>
            <a:normAutofit/>
          </a:bodyPr>
          <a:lstStyle/>
          <a:p>
            <a:r>
              <a:rPr lang="en-US"/>
              <a:t>References</a:t>
            </a:r>
          </a:p>
        </p:txBody>
      </p:sp>
      <p:pic>
        <p:nvPicPr>
          <p:cNvPr id="24" name="Picture 23">
            <a:extLst>
              <a:ext uri="{FF2B5EF4-FFF2-40B4-BE49-F238E27FC236}">
                <a16:creationId xmlns:a16="http://schemas.microsoft.com/office/drawing/2014/main" id="{965218D0-9165-31E9-77A4-09A71178FBA0}"/>
              </a:ext>
            </a:extLst>
          </p:cNvPr>
          <p:cNvPicPr>
            <a:picLocks noChangeAspect="1"/>
          </p:cNvPicPr>
          <p:nvPr/>
        </p:nvPicPr>
        <p:blipFill rotWithShape="1">
          <a:blip r:embed="rId2"/>
          <a:srcRect l="31223" r="1931" b="2"/>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3" name="Content Placeholder 5">
            <a:extLst>
              <a:ext uri="{FF2B5EF4-FFF2-40B4-BE49-F238E27FC236}">
                <a16:creationId xmlns:a16="http://schemas.microsoft.com/office/drawing/2014/main" id="{0F9794B8-C925-15AC-4D1A-C737CCE6385B}"/>
              </a:ext>
            </a:extLst>
          </p:cNvPr>
          <p:cNvGraphicFramePr>
            <a:graphicFrameLocks noGrp="1"/>
          </p:cNvGraphicFramePr>
          <p:nvPr>
            <p:ph idx="1"/>
            <p:extLst>
              <p:ext uri="{D42A27DB-BD31-4B8C-83A1-F6EECF244321}">
                <p14:modId xmlns:p14="http://schemas.microsoft.com/office/powerpoint/2010/main" val="2963608163"/>
              </p:ext>
            </p:extLst>
          </p:nvPr>
        </p:nvGraphicFramePr>
        <p:xfrm>
          <a:off x="838200" y="1825625"/>
          <a:ext cx="538750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8005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ransparent padlock">
            <a:extLst>
              <a:ext uri="{FF2B5EF4-FFF2-40B4-BE49-F238E27FC236}">
                <a16:creationId xmlns:a16="http://schemas.microsoft.com/office/drawing/2014/main" id="{326AB17F-2214-1E2E-08D0-22E2563D7792}"/>
              </a:ext>
            </a:extLst>
          </p:cNvPr>
          <p:cNvPicPr>
            <a:picLocks noChangeAspect="1"/>
          </p:cNvPicPr>
          <p:nvPr/>
        </p:nvPicPr>
        <p:blipFill rotWithShape="1">
          <a:blip r:embed="rId2"/>
          <a:srcRect t="9091" r="24734"/>
          <a:stretch/>
        </p:blipFill>
        <p:spPr>
          <a:xfrm>
            <a:off x="3523488" y="10"/>
            <a:ext cx="8668512" cy="6857990"/>
          </a:xfrm>
          <a:prstGeom prst="rect">
            <a:avLst/>
          </a:prstGeom>
        </p:spPr>
      </p:pic>
      <p:sp>
        <p:nvSpPr>
          <p:cNvPr id="15" name="Rectangle 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br>
              <a:rPr lang="en-US" sz="4800">
                <a:solidFill>
                  <a:schemeClr val="bg1"/>
                </a:solidFill>
              </a:rPr>
            </a:br>
            <a:r>
              <a:rPr lang="en-US" sz="4800">
                <a:solidFill>
                  <a:schemeClr val="bg1"/>
                </a:solidFill>
              </a:rPr>
              <a:t>Asymmetric Key Encryption</a:t>
            </a:r>
            <a:br>
              <a:rPr lang="en-US" sz="4800">
                <a:solidFill>
                  <a:schemeClr val="bg1"/>
                </a:solidFill>
              </a:rPr>
            </a:br>
            <a:endParaRPr lang="en-US" sz="4800">
              <a:solidFill>
                <a:schemeClr val="bg1"/>
              </a:solidFill>
            </a:endParaRPr>
          </a:p>
        </p:txBody>
      </p:sp>
      <p:sp>
        <p:nvSpPr>
          <p:cNvPr id="17" name="Rectangle 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838201"/>
            <a:ext cx="2556704" cy="1371601"/>
          </a:xfrm>
        </p:spPr>
        <p:txBody>
          <a:bodyPr>
            <a:normAutofit/>
          </a:bodyPr>
          <a:lstStyle/>
          <a:p>
            <a:r>
              <a:rPr lang="en-US" sz="3300" b="0" dirty="0"/>
              <a:t>File Encryption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582147"/>
            <a:ext cx="2063483" cy="2858691"/>
          </a:xfrm>
        </p:spPr>
        <p:txBody>
          <a:bodyPr>
            <a:normAutofit/>
          </a:bodyPr>
          <a:lstStyle/>
          <a:p>
            <a:r>
              <a:rPr lang="en-US" sz="1600" dirty="0"/>
              <a:t>This screenshot should show the following.</a:t>
            </a:r>
          </a:p>
          <a:p>
            <a:pPr marL="285750" indent="-285750">
              <a:buFont typeface="Arial" panose="020B0604020202020204" pitchFamily="34" charset="0"/>
              <a:buChar char="•"/>
            </a:pPr>
            <a:r>
              <a:rPr lang="en-US" sz="1600" dirty="0"/>
              <a:t>Content of the plaintext file</a:t>
            </a:r>
          </a:p>
          <a:p>
            <a:pPr marL="285750" indent="-285750">
              <a:buFont typeface="Arial" panose="020B0604020202020204" pitchFamily="34" charset="0"/>
              <a:buChar char="•"/>
            </a:pPr>
            <a:r>
              <a:rPr lang="en-US" sz="1600" dirty="0"/>
              <a:t>Content of the encrypted file</a:t>
            </a:r>
          </a:p>
        </p:txBody>
      </p:sp>
      <p:pic>
        <p:nvPicPr>
          <p:cNvPr id="4" name="Picture 3" descr="A computer screen shot of white text&#10;&#10;Description automatically generated">
            <a:extLst>
              <a:ext uri="{FF2B5EF4-FFF2-40B4-BE49-F238E27FC236}">
                <a16:creationId xmlns:a16="http://schemas.microsoft.com/office/drawing/2014/main" id="{BA0F9EF9-2DB2-E4B0-C170-0196E71A31F4}"/>
              </a:ext>
            </a:extLst>
          </p:cNvPr>
          <p:cNvPicPr>
            <a:picLocks noChangeAspect="1"/>
          </p:cNvPicPr>
          <p:nvPr/>
        </p:nvPicPr>
        <p:blipFill rotWithShape="1">
          <a:blip r:embed="rId2">
            <a:extLst>
              <a:ext uri="{28A0092B-C50C-407E-A947-70E740481C1C}">
                <a14:useLocalDpi xmlns:a14="http://schemas.microsoft.com/office/drawing/2010/main" val="0"/>
              </a:ext>
            </a:extLst>
          </a:blip>
          <a:srcRect r="10710" b="9799"/>
          <a:stretch/>
        </p:blipFill>
        <p:spPr>
          <a:xfrm>
            <a:off x="4495801" y="1143000"/>
            <a:ext cx="6029153" cy="3914288"/>
          </a:xfrm>
          <a:prstGeom prst="rect">
            <a:avLst/>
          </a:prstGeom>
        </p:spPr>
      </p:pic>
    </p:spTree>
    <p:extLst>
      <p:ext uri="{BB962C8B-B14F-4D97-AF65-F5344CB8AC3E}">
        <p14:creationId xmlns:p14="http://schemas.microsoft.com/office/powerpoint/2010/main" val="817421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23799" y="838201"/>
            <a:ext cx="2556704" cy="1371601"/>
          </a:xfrm>
        </p:spPr>
        <p:txBody>
          <a:bodyPr>
            <a:normAutofit/>
          </a:bodyPr>
          <a:lstStyle/>
          <a:p>
            <a:r>
              <a:rPr lang="en-US" sz="3300" b="0" dirty="0"/>
              <a:t>File Decryption</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23800" y="2607683"/>
            <a:ext cx="2188273" cy="2858691"/>
          </a:xfrm>
        </p:spPr>
        <p:txBody>
          <a:bodyPr>
            <a:noAutofit/>
          </a:bodyPr>
          <a:lstStyle/>
          <a:p>
            <a:r>
              <a:rPr lang="en-US" sz="1600" dirty="0"/>
              <a:t>This screenshot should show the following.</a:t>
            </a:r>
          </a:p>
          <a:p>
            <a:pPr marL="285750" indent="-285750">
              <a:buFont typeface="Arial" panose="020B0604020202020204" pitchFamily="34" charset="0"/>
              <a:buChar char="•"/>
            </a:pPr>
            <a:r>
              <a:rPr lang="en-US" sz="1600" dirty="0"/>
              <a:t>The encrypted file being listed by itself</a:t>
            </a:r>
          </a:p>
          <a:p>
            <a:pPr marL="285750" indent="-285750">
              <a:buFont typeface="Arial" panose="020B0604020202020204" pitchFamily="34" charset="0"/>
              <a:buChar char="•"/>
            </a:pPr>
            <a:r>
              <a:rPr lang="en-US" sz="1600" dirty="0"/>
              <a:t>The decrypting process</a:t>
            </a:r>
          </a:p>
          <a:p>
            <a:pPr marL="285750" indent="-285750">
              <a:buFont typeface="Arial" panose="020B0604020202020204" pitchFamily="34" charset="0"/>
              <a:buChar char="•"/>
            </a:pPr>
            <a:r>
              <a:rPr lang="en-US" sz="1600" dirty="0"/>
              <a:t>Both the encrypted file and the original plaintext file being listed</a:t>
            </a:r>
          </a:p>
        </p:txBody>
      </p:sp>
      <p:pic>
        <p:nvPicPr>
          <p:cNvPr id="4" name="Picture 3" descr="A screenshot of a computer&#10;&#10;Description automatically generated">
            <a:extLst>
              <a:ext uri="{FF2B5EF4-FFF2-40B4-BE49-F238E27FC236}">
                <a16:creationId xmlns:a16="http://schemas.microsoft.com/office/drawing/2014/main" id="{B27E550E-1B3F-0FF2-0794-34932A14B1B9}"/>
              </a:ext>
            </a:extLst>
          </p:cNvPr>
          <p:cNvPicPr>
            <a:picLocks noChangeAspect="1"/>
          </p:cNvPicPr>
          <p:nvPr/>
        </p:nvPicPr>
        <p:blipFill rotWithShape="1">
          <a:blip r:embed="rId2">
            <a:extLst>
              <a:ext uri="{28A0092B-C50C-407E-A947-70E740481C1C}">
                <a14:useLocalDpi xmlns:a14="http://schemas.microsoft.com/office/drawing/2010/main" val="0"/>
              </a:ext>
            </a:extLst>
          </a:blip>
          <a:srcRect t="611" r="18672" b="-611"/>
          <a:stretch/>
        </p:blipFill>
        <p:spPr>
          <a:xfrm>
            <a:off x="4448943" y="533401"/>
            <a:ext cx="6019800" cy="5630061"/>
          </a:xfrm>
          <a:prstGeom prst="rect">
            <a:avLst/>
          </a:prstGeom>
        </p:spPr>
      </p:pic>
    </p:spTree>
    <p:extLst>
      <p:ext uri="{BB962C8B-B14F-4D97-AF65-F5344CB8AC3E}">
        <p14:creationId xmlns:p14="http://schemas.microsoft.com/office/powerpoint/2010/main" val="3214001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Yellow brick in red wall">
            <a:extLst>
              <a:ext uri="{FF2B5EF4-FFF2-40B4-BE49-F238E27FC236}">
                <a16:creationId xmlns:a16="http://schemas.microsoft.com/office/drawing/2014/main" id="{0BBBFB63-CA5A-F4C1-EA02-ABC880CF47BA}"/>
              </a:ext>
            </a:extLst>
          </p:cNvPr>
          <p:cNvPicPr>
            <a:picLocks noChangeAspect="1"/>
          </p:cNvPicPr>
          <p:nvPr/>
        </p:nvPicPr>
        <p:blipFill rotWithShape="1">
          <a:blip r:embed="rId2"/>
          <a:srcRect l="11212" r="7892"/>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br>
              <a:rPr lang="en-US" sz="4800">
                <a:solidFill>
                  <a:schemeClr val="bg1"/>
                </a:solidFill>
              </a:rPr>
            </a:br>
            <a:r>
              <a:rPr lang="en-US" sz="4800">
                <a:solidFill>
                  <a:schemeClr val="bg1"/>
                </a:solidFill>
              </a:rPr>
              <a:t>Stateful Firewall </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363788" y="443638"/>
            <a:ext cx="4267200" cy="1125583"/>
          </a:xfrm>
        </p:spPr>
        <p:txBody>
          <a:bodyPr>
            <a:normAutofit/>
          </a:bodyPr>
          <a:lstStyle/>
          <a:p>
            <a:r>
              <a:rPr lang="en-US" sz="3200" b="0" dirty="0"/>
              <a:t>Question</a:t>
            </a:r>
          </a:p>
        </p:txBody>
      </p:sp>
      <p:sp>
        <p:nvSpPr>
          <p:cNvPr id="9" name="Text Placeholder 3"/>
          <p:cNvSpPr>
            <a:spLocks noGrp="1"/>
          </p:cNvSpPr>
          <p:nvPr>
            <p:ph type="body" sz="half" idx="2"/>
          </p:nvPr>
        </p:nvSpPr>
        <p:spPr>
          <a:xfrm>
            <a:off x="2363788" y="1752601"/>
            <a:ext cx="7770812" cy="4098971"/>
          </a:xfrm>
        </p:spPr>
        <p:txBody>
          <a:bodyPr/>
          <a:lstStyle/>
          <a:p>
            <a:pPr>
              <a:spcBef>
                <a:spcPts val="0"/>
              </a:spcBef>
            </a:pPr>
            <a:r>
              <a:rPr lang="en-US" sz="1800" dirty="0"/>
              <a:t>What effect does the </a:t>
            </a:r>
            <a:r>
              <a:rPr lang="en-US" sz="1800" dirty="0" err="1"/>
              <a:t>sudo</a:t>
            </a:r>
            <a:r>
              <a:rPr lang="en-US" sz="1800" dirty="0"/>
              <a:t> </a:t>
            </a:r>
            <a:r>
              <a:rPr lang="en-US" sz="1800" dirty="0" err="1"/>
              <a:t>iptables</a:t>
            </a:r>
            <a:r>
              <a:rPr lang="en-US" sz="1800" dirty="0"/>
              <a:t> --policy INPUT DROP command have on the access to computing resources?</a:t>
            </a:r>
          </a:p>
          <a:p>
            <a:pPr>
              <a:spcBef>
                <a:spcPts val="0"/>
              </a:spcBef>
            </a:pPr>
            <a:endParaRPr lang="en-US" dirty="0"/>
          </a:p>
          <a:p>
            <a:pPr>
              <a:spcBef>
                <a:spcPts val="0"/>
              </a:spcBef>
            </a:pPr>
            <a:r>
              <a:rPr lang="en-US" dirty="0"/>
              <a:t>Answer here: This command restrict access to computing resources by blocking incoming traffic that doesn't match a rule in the INPUT chain.</a:t>
            </a:r>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marL="171450" indent="-171450">
              <a:spcBef>
                <a:spcPts val="0"/>
              </a:spcBef>
              <a:buFont typeface="Arial" panose="020B0604020202020204" pitchFamily="34" charset="0"/>
              <a:buChar char="•"/>
            </a:pPr>
            <a:endParaRPr lang="en-US" dirty="0"/>
          </a:p>
          <a:p>
            <a:pPr>
              <a:spcBef>
                <a:spcPts val="0"/>
              </a:spcBef>
            </a:pPr>
            <a:endParaRPr lang="en-US" dirty="0"/>
          </a:p>
          <a:p>
            <a:pPr>
              <a:spcBef>
                <a:spcPts val="0"/>
              </a:spcBef>
            </a:pPr>
            <a:r>
              <a:rPr lang="en-US" dirty="0"/>
              <a:t>References: </a:t>
            </a:r>
          </a:p>
          <a:p>
            <a:pPr>
              <a:spcBef>
                <a:spcPts val="0"/>
              </a:spcBef>
            </a:pPr>
            <a:br>
              <a:rPr lang="en-US" dirty="0"/>
            </a:br>
            <a:r>
              <a:rPr lang="en-US" dirty="0"/>
              <a:t>1. Keary, T., &amp; Keary, T. (2022, December 6). The Beginner’s Guide to IP Tables. </a:t>
            </a:r>
            <a:r>
              <a:rPr lang="en-US" dirty="0" err="1"/>
              <a:t>Comparitech</a:t>
            </a:r>
            <a:r>
              <a:rPr lang="en-US" dirty="0"/>
              <a:t>. </a:t>
            </a:r>
            <a:r>
              <a:rPr lang="en-US" dirty="0">
                <a:hlinkClick r:id="rId2"/>
              </a:rPr>
              <a:t>https://www.comparitech.com/net-admin/beginners-guide-ip-tables/</a:t>
            </a:r>
            <a:r>
              <a:rPr lang="en-US" dirty="0"/>
              <a:t> </a:t>
            </a:r>
          </a:p>
          <a:p>
            <a:pPr>
              <a:spcBef>
                <a:spcPts val="0"/>
              </a:spcBef>
            </a:pPr>
            <a:endParaRPr lang="en-US" dirty="0"/>
          </a:p>
          <a:p>
            <a:pPr>
              <a:spcBef>
                <a:spcPts val="0"/>
              </a:spcBef>
            </a:pPr>
            <a:r>
              <a:rPr lang="en-US" dirty="0"/>
              <a:t>2. Instructional guide in the project</a:t>
            </a:r>
          </a:p>
        </p:txBody>
      </p:sp>
    </p:spTree>
    <p:extLst>
      <p:ext uri="{BB962C8B-B14F-4D97-AF65-F5344CB8AC3E}">
        <p14:creationId xmlns:p14="http://schemas.microsoft.com/office/powerpoint/2010/main" val="98318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2243896" y="304801"/>
            <a:ext cx="2556704" cy="1371601"/>
          </a:xfrm>
        </p:spPr>
        <p:txBody>
          <a:bodyPr>
            <a:normAutofit/>
          </a:bodyPr>
          <a:lstStyle/>
          <a:p>
            <a:r>
              <a:rPr lang="en-US" sz="3300" b="0" dirty="0"/>
              <a:t>Nmap Scan</a:t>
            </a:r>
            <a:endParaRPr lang="en-US" sz="3200" b="0" dirty="0"/>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2243897" y="2048747"/>
            <a:ext cx="2063483" cy="2858691"/>
          </a:xfrm>
        </p:spPr>
        <p:txBody>
          <a:bodyPr>
            <a:normAutofit/>
          </a:bodyPr>
          <a:lstStyle/>
          <a:p>
            <a:r>
              <a:rPr lang="en-US" sz="1600" dirty="0"/>
              <a:t>This screenshot should show the Nmap scan result of the Linux Server VM.</a:t>
            </a:r>
          </a:p>
        </p:txBody>
      </p:sp>
      <p:pic>
        <p:nvPicPr>
          <p:cNvPr id="4" name="Picture 3" descr="A computer screen shot of a dragon&#10;&#10;Description automatically generated">
            <a:extLst>
              <a:ext uri="{FF2B5EF4-FFF2-40B4-BE49-F238E27FC236}">
                <a16:creationId xmlns:a16="http://schemas.microsoft.com/office/drawing/2014/main" id="{7ABAB477-8670-BAFE-AE41-42C89425BBD2}"/>
              </a:ext>
            </a:extLst>
          </p:cNvPr>
          <p:cNvPicPr>
            <a:picLocks noChangeAspect="1"/>
          </p:cNvPicPr>
          <p:nvPr/>
        </p:nvPicPr>
        <p:blipFill rotWithShape="1">
          <a:blip r:embed="rId2">
            <a:extLst>
              <a:ext uri="{28A0092B-C50C-407E-A947-70E740481C1C}">
                <a14:useLocalDpi xmlns:a14="http://schemas.microsoft.com/office/drawing/2010/main" val="0"/>
              </a:ext>
            </a:extLst>
          </a:blip>
          <a:srcRect l="-200" r="22787" b="14126"/>
          <a:stretch/>
        </p:blipFill>
        <p:spPr>
          <a:xfrm>
            <a:off x="4307380" y="457201"/>
            <a:ext cx="6284421" cy="5212899"/>
          </a:xfrm>
          <a:prstGeom prst="rect">
            <a:avLst/>
          </a:prstGeom>
        </p:spPr>
      </p:pic>
    </p:spTree>
    <p:extLst>
      <p:ext uri="{BB962C8B-B14F-4D97-AF65-F5344CB8AC3E}">
        <p14:creationId xmlns:p14="http://schemas.microsoft.com/office/powerpoint/2010/main" val="399534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gital balance scale using circles">
            <a:extLst>
              <a:ext uri="{FF2B5EF4-FFF2-40B4-BE49-F238E27FC236}">
                <a16:creationId xmlns:a16="http://schemas.microsoft.com/office/drawing/2014/main" id="{4A43409C-2E7B-4426-9316-C4883FE81F8C}"/>
              </a:ext>
            </a:extLst>
          </p:cNvPr>
          <p:cNvPicPr>
            <a:picLocks noChangeAspect="1"/>
          </p:cNvPicPr>
          <p:nvPr/>
        </p:nvPicPr>
        <p:blipFill rotWithShape="1">
          <a:blip r:embed="rId2">
            <a:extLst>
              <a:ext uri="{28A0092B-C50C-407E-A947-70E740481C1C}">
                <a14:useLocalDpi xmlns:a14="http://schemas.microsoft.com/office/drawing/2010/main" val="0"/>
              </a:ext>
            </a:extLst>
          </a:blip>
          <a:srcRect l="3556" t="6484" r="24931" b="1"/>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7981" y="1122363"/>
            <a:ext cx="4023360" cy="3204134"/>
          </a:xfrm>
        </p:spPr>
        <p:txBody>
          <a:bodyPr anchor="b">
            <a:normAutofit/>
          </a:bodyPr>
          <a:lstStyle/>
          <a:p>
            <a:pPr algn="l"/>
            <a:br>
              <a:rPr lang="en-US" sz="4800">
                <a:solidFill>
                  <a:schemeClr val="bg1"/>
                </a:solidFill>
              </a:rPr>
            </a:br>
            <a:r>
              <a:rPr lang="en-US" sz="4800">
                <a:solidFill>
                  <a:schemeClr val="bg1"/>
                </a:solidFill>
              </a:rPr>
              <a:t>Bring Your Own Device (BYOD) </a:t>
            </a:r>
            <a:br>
              <a:rPr lang="en-US" sz="4800">
                <a:solidFill>
                  <a:schemeClr val="bg1"/>
                </a:solidFill>
              </a:rPr>
            </a:br>
            <a:r>
              <a:rPr lang="en-US" sz="4800">
                <a:solidFill>
                  <a:schemeClr val="bg1"/>
                </a:solidFill>
              </a:rPr>
              <a:t>Security Policy </a:t>
            </a: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TotalTime>
  <Words>1961</Words>
  <Application>Microsoft Office PowerPoint</Application>
  <PresentationFormat>Widescreen</PresentationFormat>
  <Paragraphs>118</Paragraphs>
  <Slides>25</Slides>
  <Notes>0</Notes>
  <HiddenSlides>0</HiddenSlides>
  <MMClips>1</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25</vt:i4>
      </vt:variant>
    </vt:vector>
  </HeadingPairs>
  <TitlesOfParts>
    <vt:vector size="34" baseType="lpstr">
      <vt:lpstr>Aptos</vt:lpstr>
      <vt:lpstr>Aptos Display</vt:lpstr>
      <vt:lpstr>Arial</vt:lpstr>
      <vt:lpstr>Calibri</vt:lpstr>
      <vt:lpstr>Times New Roman</vt:lpstr>
      <vt:lpstr>Office Theme</vt:lpstr>
      <vt:lpstr>1_Office Theme</vt:lpstr>
      <vt:lpstr>2_Office Theme</vt:lpstr>
      <vt:lpstr>Document</vt:lpstr>
      <vt:lpstr>SEC285 Fundamentals of Information System Security</vt:lpstr>
      <vt:lpstr>Introduction</vt:lpstr>
      <vt:lpstr> Asymmetric Key Encryption </vt:lpstr>
      <vt:lpstr>File Encryption</vt:lpstr>
      <vt:lpstr>File Decryption</vt:lpstr>
      <vt:lpstr> Stateful Firewall </vt:lpstr>
      <vt:lpstr>Question</vt:lpstr>
      <vt:lpstr>Nmap Scan</vt:lpstr>
      <vt:lpstr> Bring Your Own Device (BYOD)  Security Policy </vt:lpstr>
      <vt:lpstr>PowerPoint Presentation</vt:lpstr>
      <vt:lpstr>PowerPoint Presentation</vt:lpstr>
      <vt:lpstr>PowerPoint Presentation</vt:lpstr>
      <vt:lpstr>PowerPoint Presentation</vt:lpstr>
      <vt:lpstr> Multifactor Authentication (MFA) </vt:lpstr>
      <vt:lpstr>Common-auth Configuration File</vt:lpstr>
      <vt:lpstr>MFA Logon Screen</vt:lpstr>
      <vt:lpstr> Vulnerability Assessment</vt:lpstr>
      <vt:lpstr>Nmap</vt:lpstr>
      <vt:lpstr>NetCat</vt:lpstr>
      <vt:lpstr>Wireshark</vt:lpstr>
      <vt:lpstr>Nessus</vt:lpstr>
      <vt:lpstr>Challenges</vt:lpstr>
      <vt:lpstr>Career Skills</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Louimiah Lavinier</dc:creator>
  <cp:lastModifiedBy>Louimiah Lavinier</cp:lastModifiedBy>
  <cp:revision>4</cp:revision>
  <dcterms:created xsi:type="dcterms:W3CDTF">2024-06-13T13:24:22Z</dcterms:created>
  <dcterms:modified xsi:type="dcterms:W3CDTF">2024-06-17T17:30:13Z</dcterms:modified>
</cp:coreProperties>
</file>