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9" r:id="rId30"/>
    <p:sldId id="288" r:id="rId31"/>
    <p:sldId id="284" r:id="rId32"/>
    <p:sldId id="285" r:id="rId33"/>
    <p:sldId id="287" r:id="rId34"/>
    <p:sldId id="28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82" d="100"/>
          <a:sy n="82" d="100"/>
        </p:scale>
        <p:origin x="8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'[ceis 101 module 5 project.xlsx]Sheet1'!$A$1:$A$2</c:f>
              <c:strCache>
                <c:ptCount val="2"/>
                <c:pt idx="0">
                  <c:v>CEIS101 Course Project Module 5</c:v>
                </c:pt>
                <c:pt idx="1">
                  <c:v>Name: Louimiah Lavinier </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yVal>
            <c:numRef>
              <c:f>'[ceis 101 module 5 project.xlsx]Sheet1'!$A$3:$A$87</c:f>
              <c:numCache>
                <c:formatCode>General</c:formatCode>
                <c:ptCount val="85"/>
                <c:pt idx="0">
                  <c:v>32</c:v>
                </c:pt>
                <c:pt idx="1">
                  <c:v>32</c:v>
                </c:pt>
                <c:pt idx="2">
                  <c:v>32</c:v>
                </c:pt>
                <c:pt idx="3">
                  <c:v>28</c:v>
                </c:pt>
                <c:pt idx="4">
                  <c:v>32</c:v>
                </c:pt>
                <c:pt idx="5">
                  <c:v>32</c:v>
                </c:pt>
                <c:pt idx="6">
                  <c:v>26</c:v>
                </c:pt>
                <c:pt idx="7">
                  <c:v>27</c:v>
                </c:pt>
                <c:pt idx="8">
                  <c:v>27</c:v>
                </c:pt>
                <c:pt idx="9">
                  <c:v>27</c:v>
                </c:pt>
                <c:pt idx="10">
                  <c:v>28</c:v>
                </c:pt>
                <c:pt idx="11">
                  <c:v>28</c:v>
                </c:pt>
                <c:pt idx="12">
                  <c:v>28</c:v>
                </c:pt>
                <c:pt idx="13">
                  <c:v>29</c:v>
                </c:pt>
                <c:pt idx="14">
                  <c:v>30</c:v>
                </c:pt>
                <c:pt idx="15">
                  <c:v>29</c:v>
                </c:pt>
                <c:pt idx="16">
                  <c:v>28</c:v>
                </c:pt>
                <c:pt idx="17">
                  <c:v>27</c:v>
                </c:pt>
                <c:pt idx="18">
                  <c:v>25</c:v>
                </c:pt>
                <c:pt idx="19">
                  <c:v>24</c:v>
                </c:pt>
                <c:pt idx="20">
                  <c:v>23</c:v>
                </c:pt>
                <c:pt idx="21">
                  <c:v>22</c:v>
                </c:pt>
                <c:pt idx="22">
                  <c:v>22</c:v>
                </c:pt>
                <c:pt idx="23">
                  <c:v>21</c:v>
                </c:pt>
                <c:pt idx="24">
                  <c:v>21</c:v>
                </c:pt>
                <c:pt idx="25">
                  <c:v>20</c:v>
                </c:pt>
                <c:pt idx="26">
                  <c:v>20</c:v>
                </c:pt>
                <c:pt idx="27">
                  <c:v>19</c:v>
                </c:pt>
                <c:pt idx="28">
                  <c:v>18</c:v>
                </c:pt>
                <c:pt idx="29">
                  <c:v>18</c:v>
                </c:pt>
                <c:pt idx="30">
                  <c:v>17</c:v>
                </c:pt>
                <c:pt idx="31">
                  <c:v>16</c:v>
                </c:pt>
                <c:pt idx="32">
                  <c:v>15</c:v>
                </c:pt>
                <c:pt idx="33">
                  <c:v>14</c:v>
                </c:pt>
                <c:pt idx="34">
                  <c:v>13</c:v>
                </c:pt>
                <c:pt idx="35">
                  <c:v>11</c:v>
                </c:pt>
                <c:pt idx="36">
                  <c:v>8</c:v>
                </c:pt>
                <c:pt idx="37">
                  <c:v>7</c:v>
                </c:pt>
                <c:pt idx="38">
                  <c:v>7</c:v>
                </c:pt>
                <c:pt idx="39">
                  <c:v>6</c:v>
                </c:pt>
                <c:pt idx="40">
                  <c:v>5</c:v>
                </c:pt>
                <c:pt idx="41">
                  <c:v>4</c:v>
                </c:pt>
                <c:pt idx="42">
                  <c:v>3</c:v>
                </c:pt>
                <c:pt idx="43">
                  <c:v>2</c:v>
                </c:pt>
                <c:pt idx="44">
                  <c:v>2</c:v>
                </c:pt>
                <c:pt idx="45">
                  <c:v>1</c:v>
                </c:pt>
                <c:pt idx="46">
                  <c:v>2</c:v>
                </c:pt>
                <c:pt idx="47">
                  <c:v>2</c:v>
                </c:pt>
                <c:pt idx="48">
                  <c:v>2</c:v>
                </c:pt>
                <c:pt idx="49">
                  <c:v>3</c:v>
                </c:pt>
                <c:pt idx="50">
                  <c:v>3</c:v>
                </c:pt>
                <c:pt idx="51">
                  <c:v>4</c:v>
                </c:pt>
                <c:pt idx="52">
                  <c:v>5</c:v>
                </c:pt>
                <c:pt idx="53">
                  <c:v>6</c:v>
                </c:pt>
                <c:pt idx="54">
                  <c:v>9</c:v>
                </c:pt>
                <c:pt idx="55">
                  <c:v>14</c:v>
                </c:pt>
                <c:pt idx="56">
                  <c:v>16</c:v>
                </c:pt>
                <c:pt idx="57">
                  <c:v>17</c:v>
                </c:pt>
                <c:pt idx="58">
                  <c:v>20</c:v>
                </c:pt>
                <c:pt idx="59">
                  <c:v>25</c:v>
                </c:pt>
                <c:pt idx="60">
                  <c:v>22</c:v>
                </c:pt>
                <c:pt idx="61">
                  <c:v>26</c:v>
                </c:pt>
                <c:pt idx="62">
                  <c:v>25</c:v>
                </c:pt>
                <c:pt idx="63">
                  <c:v>25</c:v>
                </c:pt>
                <c:pt idx="64">
                  <c:v>26</c:v>
                </c:pt>
                <c:pt idx="65">
                  <c:v>26</c:v>
                </c:pt>
                <c:pt idx="66">
                  <c:v>28</c:v>
                </c:pt>
                <c:pt idx="67">
                  <c:v>33</c:v>
                </c:pt>
                <c:pt idx="68">
                  <c:v>29</c:v>
                </c:pt>
                <c:pt idx="69">
                  <c:v>29</c:v>
                </c:pt>
                <c:pt idx="70">
                  <c:v>29</c:v>
                </c:pt>
                <c:pt idx="71">
                  <c:v>30</c:v>
                </c:pt>
                <c:pt idx="72">
                  <c:v>29</c:v>
                </c:pt>
                <c:pt idx="73">
                  <c:v>28</c:v>
                </c:pt>
                <c:pt idx="74">
                  <c:v>28</c:v>
                </c:pt>
                <c:pt idx="75">
                  <c:v>28</c:v>
                </c:pt>
                <c:pt idx="76">
                  <c:v>30</c:v>
                </c:pt>
                <c:pt idx="77">
                  <c:v>28</c:v>
                </c:pt>
                <c:pt idx="78">
                  <c:v>29</c:v>
                </c:pt>
                <c:pt idx="79">
                  <c:v>26</c:v>
                </c:pt>
                <c:pt idx="80">
                  <c:v>21</c:v>
                </c:pt>
                <c:pt idx="81">
                  <c:v>20</c:v>
                </c:pt>
                <c:pt idx="82">
                  <c:v>18</c:v>
                </c:pt>
                <c:pt idx="83">
                  <c:v>16</c:v>
                </c:pt>
                <c:pt idx="84">
                  <c:v>15</c:v>
                </c:pt>
              </c:numCache>
            </c:numRef>
          </c:yVal>
          <c:smooth val="0"/>
          <c:extLst>
            <c:ext xmlns:c16="http://schemas.microsoft.com/office/drawing/2014/chart" uri="{C3380CC4-5D6E-409C-BE32-E72D297353CC}">
              <c16:uniqueId val="{00000000-8DA9-44D4-8A5A-DEC38C5D1F60}"/>
            </c:ext>
          </c:extLst>
        </c:ser>
        <c:dLbls>
          <c:showLegendKey val="0"/>
          <c:showVal val="0"/>
          <c:showCatName val="0"/>
          <c:showSerName val="0"/>
          <c:showPercent val="0"/>
          <c:showBubbleSize val="0"/>
        </c:dLbls>
        <c:axId val="825938095"/>
        <c:axId val="301959279"/>
      </c:scatterChart>
      <c:valAx>
        <c:axId val="825938095"/>
        <c:scaling>
          <c:orientation val="minMax"/>
          <c:max val="8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r>
                  <a:rPr lang="en-US" baseline="0"/>
                  <a:t> (S)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1959279"/>
        <c:crosses val="autoZero"/>
        <c:crossBetween val="midCat"/>
      </c:valAx>
      <c:valAx>
        <c:axId val="301959279"/>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a:t>
                </a:r>
                <a:r>
                  <a:rPr lang="en-US" baseline="0"/>
                  <a:t> (In)</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2593809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6/19/2023</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94312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pPr/>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52819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506758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424467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621369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074022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421397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20637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9444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D57BDD-E64A-4D27-8978-82FFCA18A12C}"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12856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D57BDD-E64A-4D27-8978-82FFCA18A12C}" type="datetimeFigureOut">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38861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D57BDD-E64A-4D27-8978-82FFCA18A12C}"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5075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D57BDD-E64A-4D27-8978-82FFCA18A12C}" type="datetimeFigureOut">
              <a:rPr lang="en-US" smtClean="0"/>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73043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D57BDD-E64A-4D27-8978-82FFCA18A12C}" type="datetimeFigureOut">
              <a:rPr lang="en-US" smtClean="0"/>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640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57BDD-E64A-4D27-8978-82FFCA18A12C}" type="datetimeFigureOut">
              <a:rPr lang="en-US" smtClean="0"/>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21832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9326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D57BDD-E64A-4D27-8978-82FFCA18A12C}" type="datetimeFigureOut">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672201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D57BDD-E64A-4D27-8978-82FFCA18A12C}" type="datetimeFigureOut">
              <a:rPr lang="en-US" smtClean="0"/>
              <a:pPr/>
              <a:t>6/19/2023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236031823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abstract genetic concept">
            <a:extLst>
              <a:ext uri="{FF2B5EF4-FFF2-40B4-BE49-F238E27FC236}">
                <a16:creationId xmlns:a16="http://schemas.microsoft.com/office/drawing/2014/main" id="{ACFA9F1D-9476-2B34-07F9-0506FB7A8B4F}"/>
              </a:ext>
            </a:extLst>
          </p:cNvPr>
          <p:cNvPicPr>
            <a:picLocks noChangeAspect="1"/>
          </p:cNvPicPr>
          <p:nvPr/>
        </p:nvPicPr>
        <p:blipFill rotWithShape="1">
          <a:blip r:embed="rId3"/>
          <a:srcRect t="32547" r="9091" b="16317"/>
          <a:stretch/>
        </p:blipFill>
        <p:spPr>
          <a:xfrm>
            <a:off x="20" y="10"/>
            <a:ext cx="12191980" cy="6857990"/>
          </a:xfrm>
          <a:prstGeom prst="rect">
            <a:avLst/>
          </a:prstGeom>
        </p:spPr>
      </p:pic>
      <p:sp>
        <p:nvSpPr>
          <p:cNvPr id="11"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A6753-2FB5-040B-DEFB-5F43ACB27CFA}"/>
              </a:ext>
            </a:extLst>
          </p:cNvPr>
          <p:cNvSpPr>
            <a:spLocks noGrp="1"/>
          </p:cNvSpPr>
          <p:nvPr>
            <p:ph type="ctrTitle"/>
          </p:nvPr>
        </p:nvSpPr>
        <p:spPr>
          <a:xfrm>
            <a:off x="685800" y="1634067"/>
            <a:ext cx="4080932" cy="3310468"/>
          </a:xfrm>
        </p:spPr>
        <p:txBody>
          <a:bodyPr>
            <a:normAutofit/>
          </a:bodyPr>
          <a:lstStyle/>
          <a:p>
            <a:pPr algn="l">
              <a:lnSpc>
                <a:spcPct val="90000"/>
              </a:lnSpc>
            </a:pPr>
            <a:r>
              <a:rPr lang="en-US" sz="3800" dirty="0">
                <a:solidFill>
                  <a:schemeClr val="bg1"/>
                </a:solidFill>
              </a:rPr>
              <a:t>CEIS 101 COURSE PROJECT SMART HOME AUTOMATION AND SECURITY SYSTEM</a:t>
            </a:r>
          </a:p>
        </p:txBody>
      </p:sp>
      <p:sp>
        <p:nvSpPr>
          <p:cNvPr id="3" name="Subtitle 2">
            <a:extLst>
              <a:ext uri="{FF2B5EF4-FFF2-40B4-BE49-F238E27FC236}">
                <a16:creationId xmlns:a16="http://schemas.microsoft.com/office/drawing/2014/main" id="{3EB509C4-3EB6-B683-3169-EA2EC00D6260}"/>
              </a:ext>
            </a:extLst>
          </p:cNvPr>
          <p:cNvSpPr>
            <a:spLocks noGrp="1"/>
          </p:cNvSpPr>
          <p:nvPr>
            <p:ph type="subTitle" idx="1"/>
          </p:nvPr>
        </p:nvSpPr>
        <p:spPr>
          <a:xfrm>
            <a:off x="685800" y="4944534"/>
            <a:ext cx="4080933" cy="939799"/>
          </a:xfrm>
        </p:spPr>
        <p:txBody>
          <a:bodyPr>
            <a:normAutofit/>
          </a:bodyPr>
          <a:lstStyle/>
          <a:p>
            <a:pPr algn="l"/>
            <a:r>
              <a:rPr lang="en-US">
                <a:solidFill>
                  <a:schemeClr val="bg1"/>
                </a:solidFill>
              </a:rPr>
              <a:t>Presented by: Louimiah J. Lavinier</a:t>
            </a:r>
          </a:p>
        </p:txBody>
      </p:sp>
      <p:grpSp>
        <p:nvGrpSpPr>
          <p:cNvPr id="6" name="Group 12">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14"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5"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6"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7"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8"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9"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422849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52BB835F-0567-6451-AABC-E19FDB53C24B}"/>
              </a:ext>
            </a:extLst>
          </p:cNvPr>
          <p:cNvSpPr>
            <a:spLocks noGrp="1"/>
          </p:cNvSpPr>
          <p:nvPr>
            <p:ph type="title"/>
          </p:nvPr>
        </p:nvSpPr>
        <p:spPr>
          <a:xfrm>
            <a:off x="2760899" y="1331912"/>
            <a:ext cx="4978303" cy="2616199"/>
          </a:xfrm>
        </p:spPr>
        <p:txBody>
          <a:bodyPr vert="horz" lIns="91440" tIns="45720" rIns="91440" bIns="45720" rtlCol="0" anchor="b" anchorCtr="0">
            <a:normAutofit/>
          </a:bodyPr>
          <a:lstStyle/>
          <a:p>
            <a:pPr algn="l"/>
            <a:r>
              <a:rPr lang="en-US" sz="6000" dirty="0"/>
              <a:t>SERIAL MONITOR</a:t>
            </a:r>
          </a:p>
        </p:txBody>
      </p:sp>
      <p:sp>
        <p:nvSpPr>
          <p:cNvPr id="18" name="Rounded Rectangle 4">
            <a:extLst>
              <a:ext uri="{FF2B5EF4-FFF2-40B4-BE49-F238E27FC236}">
                <a16:creationId xmlns:a16="http://schemas.microsoft.com/office/drawing/2014/main" id="{95DB57EE-F280-4C39-98FB-CD03D3A20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241F0113-B8F9-26E5-255A-B8D409DA6950}"/>
              </a:ext>
            </a:extLst>
          </p:cNvPr>
          <p:cNvPicPr>
            <a:picLocks noChangeAspect="1"/>
          </p:cNvPicPr>
          <p:nvPr/>
        </p:nvPicPr>
        <p:blipFill rotWithShape="1">
          <a:blip r:embed="rId3">
            <a:extLst>
              <a:ext uri="{28A0092B-C50C-407E-A947-70E740481C1C}">
                <a14:useLocalDpi xmlns:a14="http://schemas.microsoft.com/office/drawing/2010/main" val="0"/>
              </a:ext>
            </a:extLst>
          </a:blip>
          <a:srcRect r="17665" b="2"/>
          <a:stretch/>
        </p:blipFill>
        <p:spPr>
          <a:xfrm>
            <a:off x="7053314" y="195572"/>
            <a:ext cx="4811951" cy="6548127"/>
          </a:xfrm>
          <a:prstGeom prst="rect">
            <a:avLst/>
          </a:prstGeom>
        </p:spPr>
      </p:pic>
    </p:spTree>
    <p:extLst>
      <p:ext uri="{BB962C8B-B14F-4D97-AF65-F5344CB8AC3E}">
        <p14:creationId xmlns:p14="http://schemas.microsoft.com/office/powerpoint/2010/main" val="48480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20"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370FE88B-E74A-A542-A643-1E88D1A141FF}"/>
              </a:ext>
            </a:extLst>
          </p:cNvPr>
          <p:cNvSpPr>
            <a:spLocks noGrp="1"/>
          </p:cNvSpPr>
          <p:nvPr>
            <p:ph type="title"/>
          </p:nvPr>
        </p:nvSpPr>
        <p:spPr>
          <a:xfrm>
            <a:off x="5448299" y="1380068"/>
            <a:ext cx="6054723" cy="2616199"/>
          </a:xfrm>
        </p:spPr>
        <p:txBody>
          <a:bodyPr vert="horz" lIns="91440" tIns="45720" rIns="91440" bIns="45720" rtlCol="0" anchor="b" anchorCtr="0">
            <a:normAutofit/>
          </a:bodyPr>
          <a:lstStyle/>
          <a:p>
            <a:pPr algn="l">
              <a:lnSpc>
                <a:spcPct val="90000"/>
              </a:lnSpc>
            </a:pPr>
            <a:r>
              <a:rPr lang="en-US" sz="5100" dirty="0"/>
              <a:t>ADDING DOOR SENSOR TO SMART HOME SYSTEM</a:t>
            </a:r>
          </a:p>
        </p:txBody>
      </p:sp>
      <p:pic>
        <p:nvPicPr>
          <p:cNvPr id="4" name="Picture 3" descr="Light from open door">
            <a:extLst>
              <a:ext uri="{FF2B5EF4-FFF2-40B4-BE49-F238E27FC236}">
                <a16:creationId xmlns:a16="http://schemas.microsoft.com/office/drawing/2014/main" id="{59813DC4-7E78-FDA6-F0E1-5E105F2ACC2B}"/>
              </a:ext>
            </a:extLst>
          </p:cNvPr>
          <p:cNvPicPr>
            <a:picLocks noChangeAspect="1"/>
          </p:cNvPicPr>
          <p:nvPr/>
        </p:nvPicPr>
        <p:blipFill rotWithShape="1">
          <a:blip r:embed="rId3">
            <a:extLst>
              <a:ext uri="{28A0092B-C50C-407E-A947-70E740481C1C}">
                <a14:useLocalDpi xmlns:a14="http://schemas.microsoft.com/office/drawing/2010/main" val="0"/>
              </a:ext>
            </a:extLst>
          </a:blip>
          <a:srcRect l="54995" t="9091" r="2394" b="-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320877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33909-45DA-B904-D9CD-6EF5B2533E7A}"/>
              </a:ext>
            </a:extLst>
          </p:cNvPr>
          <p:cNvSpPr>
            <a:spLocks noGrp="1"/>
          </p:cNvSpPr>
          <p:nvPr>
            <p:ph type="title"/>
          </p:nvPr>
        </p:nvSpPr>
        <p:spPr>
          <a:xfrm>
            <a:off x="8184619" y="1331912"/>
            <a:ext cx="3461281" cy="3347337"/>
          </a:xfrm>
        </p:spPr>
        <p:txBody>
          <a:bodyPr vert="horz" lIns="91440" tIns="45720" rIns="91440" bIns="45720" rtlCol="0" anchor="b">
            <a:normAutofit/>
          </a:bodyPr>
          <a:lstStyle/>
          <a:p>
            <a:pPr algn="l">
              <a:lnSpc>
                <a:spcPct val="90000"/>
              </a:lnSpc>
            </a:pPr>
            <a:r>
              <a:rPr lang="en-US" sz="4100" dirty="0"/>
              <a:t>CIRCUIT OF DOOR CLOSED WITH GREEN LED ON </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lectrical wiring, electronics, electronic engineering, cable&#10;&#10;Description automatically generated">
            <a:extLst>
              <a:ext uri="{FF2B5EF4-FFF2-40B4-BE49-F238E27FC236}">
                <a16:creationId xmlns:a16="http://schemas.microsoft.com/office/drawing/2014/main" id="{253B2289-CBBB-5528-66F9-706A5C14F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34126" y="326509"/>
            <a:ext cx="7907616" cy="5930712"/>
          </a:xfrm>
          <a:prstGeom prst="rect">
            <a:avLst/>
          </a:prstGeom>
        </p:spPr>
      </p:pic>
    </p:spTree>
    <p:extLst>
      <p:ext uri="{BB962C8B-B14F-4D97-AF65-F5344CB8AC3E}">
        <p14:creationId xmlns:p14="http://schemas.microsoft.com/office/powerpoint/2010/main" val="162456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6C686317-9C96-4A02-88CE-7319FF590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7963F-E935-9543-F0E2-AED7D16F3979}"/>
              </a:ext>
            </a:extLst>
          </p:cNvPr>
          <p:cNvSpPr>
            <a:spLocks noGrp="1"/>
          </p:cNvSpPr>
          <p:nvPr>
            <p:ph type="title"/>
          </p:nvPr>
        </p:nvSpPr>
        <p:spPr>
          <a:xfrm>
            <a:off x="7278502" y="904431"/>
            <a:ext cx="4922391" cy="3347337"/>
          </a:xfrm>
        </p:spPr>
        <p:txBody>
          <a:bodyPr vert="horz" lIns="91440" tIns="45720" rIns="91440" bIns="45720" rtlCol="0" anchor="b">
            <a:normAutofit/>
          </a:bodyPr>
          <a:lstStyle/>
          <a:p>
            <a:pPr algn="l">
              <a:lnSpc>
                <a:spcPct val="90000"/>
              </a:lnSpc>
            </a:pPr>
            <a:r>
              <a:rPr lang="en-US" sz="4700" dirty="0"/>
              <a:t>CIRCUIT OF DOOR OPENED WITH GREEN LED OFF </a:t>
            </a:r>
          </a:p>
        </p:txBody>
      </p:sp>
      <p:grpSp>
        <p:nvGrpSpPr>
          <p:cNvPr id="20" name="Group 19">
            <a:extLst>
              <a:ext uri="{FF2B5EF4-FFF2-40B4-BE49-F238E27FC236}">
                <a16:creationId xmlns:a16="http://schemas.microsoft.com/office/drawing/2014/main" id="{E0E25B5C-98A3-47D8-A4D7-10C2E17589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FECB3374-15F5-40C2-95B4-0FCF10849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E762314F-F556-4403-BAA1-AF8A3BED3E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02EDEF56-2F86-4867-986A-5AFB8EC0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51BE63E6-C24A-43FA-93F5-475F550AB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9639DAAA-46FE-401C-BB78-B7A9AF33C0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D5EFBD2C-94D5-43D0-B2FE-E390BD3F34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EB9A9756-A5DB-460E-A867-A2AE77834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5419641"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lectronic engineering, electrical wiring, electronics, circuit component&#10;&#10;Description automatically generated">
            <a:extLst>
              <a:ext uri="{FF2B5EF4-FFF2-40B4-BE49-F238E27FC236}">
                <a16:creationId xmlns:a16="http://schemas.microsoft.com/office/drawing/2014/main" id="{E922305B-A71E-A981-4113-3F6AFFDE8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75870" y="552449"/>
            <a:ext cx="6975953" cy="5433220"/>
          </a:xfrm>
          <a:prstGeom prst="rect">
            <a:avLst/>
          </a:prstGeom>
        </p:spPr>
      </p:pic>
    </p:spTree>
    <p:extLst>
      <p:ext uri="{BB962C8B-B14F-4D97-AF65-F5344CB8AC3E}">
        <p14:creationId xmlns:p14="http://schemas.microsoft.com/office/powerpoint/2010/main" val="1644415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2CCB-4B2E-306F-EEB6-5420FEA30BFB}"/>
              </a:ext>
            </a:extLst>
          </p:cNvPr>
          <p:cNvSpPr>
            <a:spLocks noGrp="1"/>
          </p:cNvSpPr>
          <p:nvPr>
            <p:ph type="title"/>
          </p:nvPr>
        </p:nvSpPr>
        <p:spPr>
          <a:xfrm>
            <a:off x="-1651651" y="2596421"/>
            <a:ext cx="9144000" cy="1263649"/>
          </a:xfrm>
        </p:spPr>
        <p:txBody>
          <a:bodyPr>
            <a:normAutofit/>
          </a:bodyPr>
          <a:lstStyle/>
          <a:p>
            <a:r>
              <a:rPr lang="en-US" dirty="0"/>
              <a:t>ARDUINO CODE</a:t>
            </a:r>
          </a:p>
        </p:txBody>
      </p:sp>
      <p:pic>
        <p:nvPicPr>
          <p:cNvPr id="5" name="Picture 4" descr="A screenshot of a computer program&#10;&#10;Description automatically generated with medium confidence">
            <a:extLst>
              <a:ext uri="{FF2B5EF4-FFF2-40B4-BE49-F238E27FC236}">
                <a16:creationId xmlns:a16="http://schemas.microsoft.com/office/drawing/2014/main" id="{BAFF5C8D-894B-C216-DA73-3F0D3F72F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077" y="264826"/>
            <a:ext cx="6850974" cy="6287045"/>
          </a:xfrm>
          <a:prstGeom prst="rect">
            <a:avLst/>
          </a:prstGeom>
        </p:spPr>
      </p:pic>
    </p:spTree>
    <p:extLst>
      <p:ext uri="{BB962C8B-B14F-4D97-AF65-F5344CB8AC3E}">
        <p14:creationId xmlns:p14="http://schemas.microsoft.com/office/powerpoint/2010/main" val="2142661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D2BAB-3863-55AE-2C9B-76A744EE366A}"/>
              </a:ext>
            </a:extLst>
          </p:cNvPr>
          <p:cNvSpPr>
            <a:spLocks noGrp="1"/>
          </p:cNvSpPr>
          <p:nvPr>
            <p:ph type="title"/>
          </p:nvPr>
        </p:nvSpPr>
        <p:spPr>
          <a:xfrm>
            <a:off x="-1731676" y="2797174"/>
            <a:ext cx="9144000" cy="1263649"/>
          </a:xfrm>
        </p:spPr>
        <p:txBody>
          <a:bodyPr>
            <a:normAutofit/>
          </a:bodyPr>
          <a:lstStyle/>
          <a:p>
            <a:r>
              <a:rPr lang="en-US" sz="3600" dirty="0"/>
              <a:t>SERIAL MONITOR</a:t>
            </a:r>
          </a:p>
        </p:txBody>
      </p:sp>
      <p:pic>
        <p:nvPicPr>
          <p:cNvPr id="5" name="Picture 4" descr="A screenshot of a computer&#10;&#10;Description automatically generated with medium confidence">
            <a:extLst>
              <a:ext uri="{FF2B5EF4-FFF2-40B4-BE49-F238E27FC236}">
                <a16:creationId xmlns:a16="http://schemas.microsoft.com/office/drawing/2014/main" id="{9D1D8B09-3CA6-4F7E-9408-CE1BBA7CD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408" y="998555"/>
            <a:ext cx="7323625" cy="4860885"/>
          </a:xfrm>
          <a:prstGeom prst="rect">
            <a:avLst/>
          </a:prstGeom>
        </p:spPr>
      </p:pic>
    </p:spTree>
    <p:extLst>
      <p:ext uri="{BB962C8B-B14F-4D97-AF65-F5344CB8AC3E}">
        <p14:creationId xmlns:p14="http://schemas.microsoft.com/office/powerpoint/2010/main" val="1803585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lectronic components on a white background">
            <a:extLst>
              <a:ext uri="{FF2B5EF4-FFF2-40B4-BE49-F238E27FC236}">
                <a16:creationId xmlns:a16="http://schemas.microsoft.com/office/drawing/2014/main" id="{12F71DEE-3086-26DE-66A8-18069A1F1FAA}"/>
              </a:ext>
            </a:extLst>
          </p:cNvPr>
          <p:cNvPicPr>
            <a:picLocks noChangeAspect="1"/>
          </p:cNvPicPr>
          <p:nvPr/>
        </p:nvPicPr>
        <p:blipFill rotWithShape="1">
          <a:blip r:embed="rId3"/>
          <a:srcRect l="9091" t="14141" b="9250"/>
          <a:stretch/>
        </p:blipFill>
        <p:spPr>
          <a:xfrm>
            <a:off x="20" y="10"/>
            <a:ext cx="12191980" cy="6857990"/>
          </a:xfrm>
          <a:prstGeom prst="rect">
            <a:avLst/>
          </a:prstGeom>
        </p:spPr>
      </p:pic>
      <p:sp>
        <p:nvSpPr>
          <p:cNvPr id="19"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35F37-E516-A131-9D10-18D503F6A6B4}"/>
              </a:ext>
            </a:extLst>
          </p:cNvPr>
          <p:cNvSpPr>
            <a:spLocks noGrp="1"/>
          </p:cNvSpPr>
          <p:nvPr>
            <p:ph type="title"/>
          </p:nvPr>
        </p:nvSpPr>
        <p:spPr>
          <a:xfrm>
            <a:off x="685800" y="1634067"/>
            <a:ext cx="4080932" cy="3310468"/>
          </a:xfrm>
        </p:spPr>
        <p:txBody>
          <a:bodyPr vert="horz" lIns="91440" tIns="45720" rIns="91440" bIns="45720" rtlCol="0" anchor="b" anchorCtr="0">
            <a:normAutofit/>
          </a:bodyPr>
          <a:lstStyle/>
          <a:p>
            <a:pPr algn="l">
              <a:lnSpc>
                <a:spcPct val="90000"/>
              </a:lnSpc>
            </a:pPr>
            <a:r>
              <a:rPr lang="en-US" sz="3400">
                <a:solidFill>
                  <a:schemeClr val="bg1"/>
                </a:solidFill>
              </a:rPr>
              <a:t>ADDING DISTANCE SENSOR TO SMART HOME SYSTEM AND CONDUCTING DATA ANALYSIS</a:t>
            </a:r>
          </a:p>
        </p:txBody>
      </p:sp>
      <p:grpSp>
        <p:nvGrpSpPr>
          <p:cNvPr id="21" name="Group 20">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22"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10313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4FEEC9-BBF0-89C5-A934-9597F09801EE}"/>
              </a:ext>
            </a:extLst>
          </p:cNvPr>
          <p:cNvSpPr>
            <a:spLocks noGrp="1"/>
          </p:cNvSpPr>
          <p:nvPr>
            <p:ph type="title"/>
          </p:nvPr>
        </p:nvSpPr>
        <p:spPr>
          <a:xfrm>
            <a:off x="8041479" y="1516676"/>
            <a:ext cx="3461281" cy="3347337"/>
          </a:xfrm>
        </p:spPr>
        <p:txBody>
          <a:bodyPr vert="horz" lIns="91440" tIns="45720" rIns="91440" bIns="45720" rtlCol="0" anchor="b">
            <a:normAutofit/>
          </a:bodyPr>
          <a:lstStyle/>
          <a:p>
            <a:pPr algn="l"/>
            <a:r>
              <a:rPr lang="en-US" sz="4800" dirty="0"/>
              <a:t>CIRCUIT WITH GREEN LED ON</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lectronic engineering, electronics, electrical wiring, circuit component&#10;&#10;Description automatically generated">
            <a:extLst>
              <a:ext uri="{FF2B5EF4-FFF2-40B4-BE49-F238E27FC236}">
                <a16:creationId xmlns:a16="http://schemas.microsoft.com/office/drawing/2014/main" id="{2AC9A99B-C8E0-8B84-AA09-D64958E12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681" y="828676"/>
            <a:ext cx="6565899" cy="4924424"/>
          </a:xfrm>
          <a:prstGeom prst="rect">
            <a:avLst/>
          </a:prstGeom>
        </p:spPr>
      </p:pic>
    </p:spTree>
    <p:extLst>
      <p:ext uri="{BB962C8B-B14F-4D97-AF65-F5344CB8AC3E}">
        <p14:creationId xmlns:p14="http://schemas.microsoft.com/office/powerpoint/2010/main" val="150499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8BCA5-4052-101D-1720-A3AFF13C5620}"/>
              </a:ext>
            </a:extLst>
          </p:cNvPr>
          <p:cNvSpPr>
            <a:spLocks noGrp="1"/>
          </p:cNvSpPr>
          <p:nvPr>
            <p:ph type="title"/>
          </p:nvPr>
        </p:nvSpPr>
        <p:spPr>
          <a:xfrm>
            <a:off x="7902324" y="0"/>
            <a:ext cx="4150521" cy="3982362"/>
          </a:xfrm>
        </p:spPr>
        <p:txBody>
          <a:bodyPr vert="horz" lIns="91440" tIns="45720" rIns="91440" bIns="45720" rtlCol="0" anchor="b">
            <a:normAutofit/>
          </a:bodyPr>
          <a:lstStyle/>
          <a:p>
            <a:pPr algn="l">
              <a:lnSpc>
                <a:spcPct val="90000"/>
              </a:lnSpc>
            </a:pPr>
            <a:r>
              <a:rPr lang="en-US" sz="4400" dirty="0"/>
              <a:t>CIRCUIT WITH YELLOW LED </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ircuit board with wires&#10;&#10;Description automatically generated with low confidence">
            <a:extLst>
              <a:ext uri="{FF2B5EF4-FFF2-40B4-BE49-F238E27FC236}">
                <a16:creationId xmlns:a16="http://schemas.microsoft.com/office/drawing/2014/main" id="{393C946F-422E-C953-1D70-51F2E1836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48" y="782085"/>
            <a:ext cx="6640718" cy="4980539"/>
          </a:xfrm>
          <a:prstGeom prst="rect">
            <a:avLst/>
          </a:prstGeom>
        </p:spPr>
      </p:pic>
    </p:spTree>
    <p:extLst>
      <p:ext uri="{BB962C8B-B14F-4D97-AF65-F5344CB8AC3E}">
        <p14:creationId xmlns:p14="http://schemas.microsoft.com/office/powerpoint/2010/main" val="41813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BCDAE-EAEB-A2CB-02A9-1E96AA56DE62}"/>
              </a:ext>
            </a:extLst>
          </p:cNvPr>
          <p:cNvSpPr>
            <a:spLocks noGrp="1"/>
          </p:cNvSpPr>
          <p:nvPr>
            <p:ph type="title"/>
          </p:nvPr>
        </p:nvSpPr>
        <p:spPr>
          <a:xfrm>
            <a:off x="8041479" y="1104456"/>
            <a:ext cx="3461281" cy="3347337"/>
          </a:xfrm>
        </p:spPr>
        <p:txBody>
          <a:bodyPr vert="horz" lIns="91440" tIns="45720" rIns="91440" bIns="45720" rtlCol="0" anchor="b">
            <a:normAutofit/>
          </a:bodyPr>
          <a:lstStyle/>
          <a:p>
            <a:pPr algn="l"/>
            <a:r>
              <a:rPr lang="en-US" sz="4800" dirty="0"/>
              <a:t>CIRCUIT WITH RED LED ON </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lectronic engineering, electrical wiring, electronics, circuit component&#10;&#10;Description automatically generated">
            <a:extLst>
              <a:ext uri="{FF2B5EF4-FFF2-40B4-BE49-F238E27FC236}">
                <a16:creationId xmlns:a16="http://schemas.microsoft.com/office/drawing/2014/main" id="{686CEEB6-948E-3EC9-0958-4640A4441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47" y="786566"/>
            <a:ext cx="6608924" cy="4956693"/>
          </a:xfrm>
          <a:prstGeom prst="rect">
            <a:avLst/>
          </a:prstGeom>
        </p:spPr>
      </p:pic>
    </p:spTree>
    <p:extLst>
      <p:ext uri="{BB962C8B-B14F-4D97-AF65-F5344CB8AC3E}">
        <p14:creationId xmlns:p14="http://schemas.microsoft.com/office/powerpoint/2010/main" val="291455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PU with binary numbers and blueprint">
            <a:extLst>
              <a:ext uri="{FF2B5EF4-FFF2-40B4-BE49-F238E27FC236}">
                <a16:creationId xmlns:a16="http://schemas.microsoft.com/office/drawing/2014/main" id="{BD8260F8-6888-DBB1-386E-F4A0BB86EC06}"/>
              </a:ext>
            </a:extLst>
          </p:cNvPr>
          <p:cNvPicPr>
            <a:picLocks noChangeAspect="1"/>
          </p:cNvPicPr>
          <p:nvPr/>
        </p:nvPicPr>
        <p:blipFill rotWithShape="1">
          <a:blip r:embed="rId3"/>
          <a:srcRect l="30737" r="25799"/>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2" name="Group 11">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3"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66EC526F-7324-359A-4101-4EA27AF366FE}"/>
              </a:ext>
            </a:extLst>
          </p:cNvPr>
          <p:cNvSpPr>
            <a:spLocks noGrp="1"/>
          </p:cNvSpPr>
          <p:nvPr>
            <p:ph type="title"/>
          </p:nvPr>
        </p:nvSpPr>
        <p:spPr>
          <a:xfrm>
            <a:off x="972080" y="685800"/>
            <a:ext cx="5260680" cy="1752599"/>
          </a:xfrm>
        </p:spPr>
        <p:txBody>
          <a:bodyPr>
            <a:normAutofit/>
          </a:bodyPr>
          <a:lstStyle/>
          <a:p>
            <a:pPr algn="l"/>
            <a:r>
              <a:rPr lang="en-US" dirty="0"/>
              <a:t>INTRODUCTION</a:t>
            </a:r>
          </a:p>
        </p:txBody>
      </p:sp>
      <p:sp>
        <p:nvSpPr>
          <p:cNvPr id="3" name="Content Placeholder 2">
            <a:extLst>
              <a:ext uri="{FF2B5EF4-FFF2-40B4-BE49-F238E27FC236}">
                <a16:creationId xmlns:a16="http://schemas.microsoft.com/office/drawing/2014/main" id="{5FCE30EC-64A4-93AC-E0D3-B53E3BEB24E6}"/>
              </a:ext>
            </a:extLst>
          </p:cNvPr>
          <p:cNvSpPr>
            <a:spLocks noGrp="1"/>
          </p:cNvSpPr>
          <p:nvPr>
            <p:ph idx="1"/>
          </p:nvPr>
        </p:nvSpPr>
        <p:spPr>
          <a:xfrm>
            <a:off x="643468" y="2666999"/>
            <a:ext cx="5260680" cy="3124201"/>
          </a:xfrm>
        </p:spPr>
        <p:txBody>
          <a:bodyPr>
            <a:normAutofit/>
          </a:bodyPr>
          <a:lstStyle/>
          <a:p>
            <a:pPr marL="0" indent="0">
              <a:lnSpc>
                <a:spcPct val="90000"/>
              </a:lnSpc>
              <a:buNone/>
            </a:pPr>
            <a:r>
              <a:rPr lang="en-US" sz="1700" dirty="0"/>
              <a:t>     I built this smart home automation and security system by first building the prototype with Tinkercad, using the Tech Core Kit to build the hardware, and using Arduino IDE to program it.</a:t>
            </a:r>
          </a:p>
          <a:p>
            <a:pPr marL="0" indent="0">
              <a:lnSpc>
                <a:spcPct val="90000"/>
              </a:lnSpc>
              <a:buNone/>
            </a:pPr>
            <a:r>
              <a:rPr lang="en-US" sz="1700" dirty="0"/>
              <a:t>     The smart home system is comprised of several components to detect different conditions of the home. The smart home consists of a door sensor to check if the door is opened or closed, distance sensor monitor for home intruders, automated lights that detects when its dark and turns on, water level sensor to monitor for possible flooding, temperature and humidity sensor to monitor weather conditions.</a:t>
            </a:r>
          </a:p>
          <a:p>
            <a:pPr>
              <a:lnSpc>
                <a:spcPct val="90000"/>
              </a:lnSpc>
            </a:pPr>
            <a:endParaRPr lang="en-US" sz="1700" dirty="0"/>
          </a:p>
        </p:txBody>
      </p:sp>
    </p:spTree>
    <p:extLst>
      <p:ext uri="{BB962C8B-B14F-4D97-AF65-F5344CB8AC3E}">
        <p14:creationId xmlns:p14="http://schemas.microsoft.com/office/powerpoint/2010/main" val="2874507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739CB-1AE0-8D36-E584-98545222FDA1}"/>
              </a:ext>
            </a:extLst>
          </p:cNvPr>
          <p:cNvSpPr>
            <a:spLocks noGrp="1"/>
          </p:cNvSpPr>
          <p:nvPr>
            <p:ph type="title"/>
          </p:nvPr>
        </p:nvSpPr>
        <p:spPr>
          <a:xfrm>
            <a:off x="8498492" y="648931"/>
            <a:ext cx="3461281" cy="3347337"/>
          </a:xfrm>
        </p:spPr>
        <p:txBody>
          <a:bodyPr vert="horz" lIns="91440" tIns="45720" rIns="91440" bIns="45720" rtlCol="0" anchor="b">
            <a:normAutofit/>
          </a:bodyPr>
          <a:lstStyle/>
          <a:p>
            <a:pPr algn="l"/>
            <a:r>
              <a:rPr lang="en-US" sz="4800" dirty="0"/>
              <a:t>ARDUINO CODE</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 program&#10;&#10;Description automatically generated with medium confidence">
            <a:extLst>
              <a:ext uri="{FF2B5EF4-FFF2-40B4-BE49-F238E27FC236}">
                <a16:creationId xmlns:a16="http://schemas.microsoft.com/office/drawing/2014/main" id="{3CF3F08F-9C9F-0424-137E-23E8B65C2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27" y="450750"/>
            <a:ext cx="7883073" cy="6010842"/>
          </a:xfrm>
          <a:prstGeom prst="rect">
            <a:avLst/>
          </a:prstGeom>
        </p:spPr>
      </p:pic>
    </p:spTree>
    <p:extLst>
      <p:ext uri="{BB962C8B-B14F-4D97-AF65-F5344CB8AC3E}">
        <p14:creationId xmlns:p14="http://schemas.microsoft.com/office/powerpoint/2010/main" val="3184444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F797A-C9F1-5DC2-E0AD-914217352469}"/>
              </a:ext>
            </a:extLst>
          </p:cNvPr>
          <p:cNvSpPr>
            <a:spLocks noGrp="1"/>
          </p:cNvSpPr>
          <p:nvPr>
            <p:ph type="title"/>
          </p:nvPr>
        </p:nvSpPr>
        <p:spPr>
          <a:xfrm>
            <a:off x="2113608" y="-184357"/>
            <a:ext cx="9144000" cy="1263649"/>
          </a:xfrm>
        </p:spPr>
        <p:txBody>
          <a:bodyPr/>
          <a:lstStyle/>
          <a:p>
            <a:r>
              <a:rPr lang="en-US" dirty="0"/>
              <a:t>PLOT OF DATA </a:t>
            </a:r>
          </a:p>
        </p:txBody>
      </p:sp>
      <p:graphicFrame>
        <p:nvGraphicFramePr>
          <p:cNvPr id="4" name="Chart 3">
            <a:extLst>
              <a:ext uri="{FF2B5EF4-FFF2-40B4-BE49-F238E27FC236}">
                <a16:creationId xmlns:a16="http://schemas.microsoft.com/office/drawing/2014/main" id="{E01836D6-BDE9-07E2-F979-5071D3B09CF8}"/>
              </a:ext>
            </a:extLst>
          </p:cNvPr>
          <p:cNvGraphicFramePr>
            <a:graphicFrameLocks/>
          </p:cNvGraphicFramePr>
          <p:nvPr>
            <p:extLst>
              <p:ext uri="{D42A27DB-BD31-4B8C-83A1-F6EECF244321}">
                <p14:modId xmlns:p14="http://schemas.microsoft.com/office/powerpoint/2010/main" val="3243417063"/>
              </p:ext>
            </p:extLst>
          </p:nvPr>
        </p:nvGraphicFramePr>
        <p:xfrm>
          <a:off x="2023667" y="779489"/>
          <a:ext cx="9323883" cy="5843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2318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CED8D41-3829-0E46-3622-30199377C034}"/>
              </a:ext>
            </a:extLst>
          </p:cNvPr>
          <p:cNvSpPr>
            <a:spLocks noGrp="1"/>
          </p:cNvSpPr>
          <p:nvPr>
            <p:ph type="title"/>
          </p:nvPr>
        </p:nvSpPr>
        <p:spPr>
          <a:xfrm>
            <a:off x="2673758" y="1669318"/>
            <a:ext cx="5428432" cy="2616199"/>
          </a:xfrm>
        </p:spPr>
        <p:txBody>
          <a:bodyPr vert="horz" lIns="91440" tIns="45720" rIns="91440" bIns="45720" rtlCol="0" anchor="b" anchorCtr="0">
            <a:normAutofit/>
          </a:bodyPr>
          <a:lstStyle/>
          <a:p>
            <a:pPr algn="l">
              <a:lnSpc>
                <a:spcPct val="90000"/>
              </a:lnSpc>
            </a:pPr>
            <a:r>
              <a:rPr lang="en-US" sz="4200" dirty="0"/>
              <a:t>ADDING AUTOMATED LIGHT TO SMART HOME SECURITY SYSTEM</a:t>
            </a:r>
          </a:p>
        </p:txBody>
      </p:sp>
      <p:pic>
        <p:nvPicPr>
          <p:cNvPr id="4" name="Picture 3" descr="Abstract background of data">
            <a:extLst>
              <a:ext uri="{FF2B5EF4-FFF2-40B4-BE49-F238E27FC236}">
                <a16:creationId xmlns:a16="http://schemas.microsoft.com/office/drawing/2014/main" id="{0411BAA2-D151-E958-2D61-0FBC26206042}"/>
              </a:ext>
            </a:extLst>
          </p:cNvPr>
          <p:cNvPicPr>
            <a:picLocks noChangeAspect="1"/>
          </p:cNvPicPr>
          <p:nvPr/>
        </p:nvPicPr>
        <p:blipFill rotWithShape="1">
          <a:blip r:embed="rId3"/>
          <a:srcRect l="29124" r="37543"/>
          <a:stretch/>
        </p:blipFill>
        <p:spPr>
          <a:xfrm>
            <a:off x="8127998" y="10"/>
            <a:ext cx="4064001" cy="6857990"/>
          </a:xfrm>
          <a:prstGeom prst="rect">
            <a:avLst/>
          </a:prstGeom>
        </p:spPr>
      </p:pic>
    </p:spTree>
    <p:extLst>
      <p:ext uri="{BB962C8B-B14F-4D97-AF65-F5344CB8AC3E}">
        <p14:creationId xmlns:p14="http://schemas.microsoft.com/office/powerpoint/2010/main" val="15913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49E2-362D-6E4A-3D40-3D6E1147698A}"/>
              </a:ext>
            </a:extLst>
          </p:cNvPr>
          <p:cNvSpPr>
            <a:spLocks noGrp="1"/>
          </p:cNvSpPr>
          <p:nvPr>
            <p:ph type="title"/>
          </p:nvPr>
        </p:nvSpPr>
        <p:spPr>
          <a:xfrm>
            <a:off x="1523999" y="55329"/>
            <a:ext cx="9583711" cy="1263649"/>
          </a:xfrm>
        </p:spPr>
        <p:txBody>
          <a:bodyPr>
            <a:normAutofit/>
          </a:bodyPr>
          <a:lstStyle/>
          <a:p>
            <a:r>
              <a:rPr lang="en-US" dirty="0"/>
              <a:t>CIRCUIT WITH AUTOMATED LED OFF</a:t>
            </a:r>
          </a:p>
        </p:txBody>
      </p:sp>
      <p:pic>
        <p:nvPicPr>
          <p:cNvPr id="5" name="Picture 4" descr="A picture containing electronic engineering, electronics, electrical wiring, electronic component&#10;&#10;Description automatically generated">
            <a:extLst>
              <a:ext uri="{FF2B5EF4-FFF2-40B4-BE49-F238E27FC236}">
                <a16:creationId xmlns:a16="http://schemas.microsoft.com/office/drawing/2014/main" id="{FBECFB21-53DD-7A44-A26F-C59111889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603" y="1318978"/>
            <a:ext cx="6858000" cy="5143500"/>
          </a:xfrm>
          <a:prstGeom prst="rect">
            <a:avLst/>
          </a:prstGeom>
        </p:spPr>
      </p:pic>
    </p:spTree>
    <p:extLst>
      <p:ext uri="{BB962C8B-B14F-4D97-AF65-F5344CB8AC3E}">
        <p14:creationId xmlns:p14="http://schemas.microsoft.com/office/powerpoint/2010/main" val="2377054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BFC113-E3FD-8A08-6275-2F150CA66693}"/>
              </a:ext>
            </a:extLst>
          </p:cNvPr>
          <p:cNvSpPr>
            <a:spLocks noGrp="1"/>
          </p:cNvSpPr>
          <p:nvPr>
            <p:ph type="title"/>
          </p:nvPr>
        </p:nvSpPr>
        <p:spPr>
          <a:xfrm>
            <a:off x="8357398" y="1370713"/>
            <a:ext cx="3700630" cy="3347337"/>
          </a:xfrm>
        </p:spPr>
        <p:txBody>
          <a:bodyPr vert="horz" lIns="91440" tIns="45720" rIns="91440" bIns="45720" rtlCol="0" anchor="b">
            <a:normAutofit/>
          </a:bodyPr>
          <a:lstStyle/>
          <a:p>
            <a:pPr algn="l"/>
            <a:r>
              <a:rPr lang="en-US" sz="4400" dirty="0"/>
              <a:t>CIRCUIT WITH AUTOMATED LED ON</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lectronics, cable, electronic engineering, electrical wiring&#10;&#10;Description automatically generated">
            <a:extLst>
              <a:ext uri="{FF2B5EF4-FFF2-40B4-BE49-F238E27FC236}">
                <a16:creationId xmlns:a16="http://schemas.microsoft.com/office/drawing/2014/main" id="{0F41EAD5-D32E-7C0E-6422-2314AA88E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72" y="304800"/>
            <a:ext cx="7993405" cy="5995054"/>
          </a:xfrm>
          <a:prstGeom prst="rect">
            <a:avLst/>
          </a:prstGeom>
        </p:spPr>
      </p:pic>
    </p:spTree>
    <p:extLst>
      <p:ext uri="{BB962C8B-B14F-4D97-AF65-F5344CB8AC3E}">
        <p14:creationId xmlns:p14="http://schemas.microsoft.com/office/powerpoint/2010/main" val="3395744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2DB64-5516-D990-DB4E-0D12A3342818}"/>
              </a:ext>
            </a:extLst>
          </p:cNvPr>
          <p:cNvSpPr>
            <a:spLocks noGrp="1"/>
          </p:cNvSpPr>
          <p:nvPr>
            <p:ph type="title"/>
          </p:nvPr>
        </p:nvSpPr>
        <p:spPr>
          <a:xfrm>
            <a:off x="8901026" y="1591244"/>
            <a:ext cx="3461281" cy="3347337"/>
          </a:xfrm>
        </p:spPr>
        <p:txBody>
          <a:bodyPr vert="horz" lIns="91440" tIns="45720" rIns="91440" bIns="45720" rtlCol="0" anchor="b">
            <a:normAutofit/>
          </a:bodyPr>
          <a:lstStyle/>
          <a:p>
            <a:pPr algn="l"/>
            <a:r>
              <a:rPr lang="en-US" sz="4800" dirty="0"/>
              <a:t>ARDUINO CODE</a:t>
            </a:r>
            <a:br>
              <a:rPr lang="en-US" sz="4800" dirty="0"/>
            </a:br>
            <a:endParaRPr lang="en-US" sz="4800" dirty="0"/>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 program&#10;&#10;Description automatically generated with medium confidence">
            <a:extLst>
              <a:ext uri="{FF2B5EF4-FFF2-40B4-BE49-F238E27FC236}">
                <a16:creationId xmlns:a16="http://schemas.microsoft.com/office/drawing/2014/main" id="{BDA8A943-0C10-8988-59FE-3592F4E2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93" y="304800"/>
            <a:ext cx="8534426" cy="6208794"/>
          </a:xfrm>
          <a:prstGeom prst="rect">
            <a:avLst/>
          </a:prstGeom>
        </p:spPr>
      </p:pic>
    </p:spTree>
    <p:extLst>
      <p:ext uri="{BB962C8B-B14F-4D97-AF65-F5344CB8AC3E}">
        <p14:creationId xmlns:p14="http://schemas.microsoft.com/office/powerpoint/2010/main" val="291590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5"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6"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7"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8"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9"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0"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22" name="Rectangle 21">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A2944-A7F3-34C0-002A-0DBE67EAC772}"/>
              </a:ext>
            </a:extLst>
          </p:cNvPr>
          <p:cNvSpPr>
            <a:spLocks noGrp="1"/>
          </p:cNvSpPr>
          <p:nvPr>
            <p:ph type="title"/>
          </p:nvPr>
        </p:nvSpPr>
        <p:spPr>
          <a:xfrm>
            <a:off x="9275580" y="1591243"/>
            <a:ext cx="3461281" cy="3347337"/>
          </a:xfrm>
        </p:spPr>
        <p:txBody>
          <a:bodyPr vert="horz" lIns="91440" tIns="45720" rIns="91440" bIns="45720" rtlCol="0" anchor="b">
            <a:normAutofit/>
          </a:bodyPr>
          <a:lstStyle/>
          <a:p>
            <a:pPr algn="l"/>
            <a:r>
              <a:rPr lang="en-US" sz="4800" dirty="0"/>
              <a:t>SERIAL PLOTTER</a:t>
            </a:r>
            <a:br>
              <a:rPr lang="en-US" sz="4800" dirty="0"/>
            </a:br>
            <a:endParaRPr lang="en-US" sz="4800" dirty="0"/>
          </a:p>
        </p:txBody>
      </p:sp>
      <p:grpSp>
        <p:nvGrpSpPr>
          <p:cNvPr id="24" name="Group 23">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5"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6"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7"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8"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9"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0"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32"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screenshot, plot, diagram&#10;&#10;Description automatically generated">
            <a:extLst>
              <a:ext uri="{FF2B5EF4-FFF2-40B4-BE49-F238E27FC236}">
                <a16:creationId xmlns:a16="http://schemas.microsoft.com/office/drawing/2014/main" id="{B6B5384C-2781-6B3A-9D33-FBF7205E9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50" y="571891"/>
            <a:ext cx="8549277" cy="5386043"/>
          </a:xfrm>
          <a:prstGeom prst="rect">
            <a:avLst/>
          </a:prstGeom>
        </p:spPr>
      </p:pic>
    </p:spTree>
    <p:extLst>
      <p:ext uri="{BB962C8B-B14F-4D97-AF65-F5344CB8AC3E}">
        <p14:creationId xmlns:p14="http://schemas.microsoft.com/office/powerpoint/2010/main" val="3610668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using digital pen">
            <a:extLst>
              <a:ext uri="{FF2B5EF4-FFF2-40B4-BE49-F238E27FC236}">
                <a16:creationId xmlns:a16="http://schemas.microsoft.com/office/drawing/2014/main" id="{1E190D5F-B7B4-987C-E964-9241FBDF962F}"/>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435" cy="6857989"/>
          </a:xfrm>
          <a:prstGeom prst="rect">
            <a:avLst/>
          </a:prstGeom>
        </p:spPr>
      </p:pic>
      <p:sp>
        <p:nvSpPr>
          <p:cNvPr id="19"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F7C121-CB86-03E4-110C-A0ADE395870D}"/>
              </a:ext>
            </a:extLst>
          </p:cNvPr>
          <p:cNvSpPr>
            <a:spLocks noGrp="1"/>
          </p:cNvSpPr>
          <p:nvPr>
            <p:ph type="title"/>
          </p:nvPr>
        </p:nvSpPr>
        <p:spPr>
          <a:xfrm>
            <a:off x="685800" y="1634067"/>
            <a:ext cx="4080932" cy="3310468"/>
          </a:xfrm>
        </p:spPr>
        <p:txBody>
          <a:bodyPr vert="horz" lIns="91440" tIns="45720" rIns="91440" bIns="45720" rtlCol="0" anchor="b" anchorCtr="0">
            <a:normAutofit/>
          </a:bodyPr>
          <a:lstStyle/>
          <a:p>
            <a:pPr algn="l">
              <a:lnSpc>
                <a:spcPct val="90000"/>
              </a:lnSpc>
            </a:pPr>
            <a:r>
              <a:rPr lang="en-US" sz="3400">
                <a:solidFill>
                  <a:schemeClr val="bg1"/>
                </a:solidFill>
              </a:rPr>
              <a:t>ADDING WATER LEVEL SENSOR AND DHT-11 SENSOR TO SMART HOME SECURITY SYSTEM</a:t>
            </a:r>
          </a:p>
        </p:txBody>
      </p:sp>
      <p:grpSp>
        <p:nvGrpSpPr>
          <p:cNvPr id="21" name="Group 20">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22"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157789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96B498-6EDD-ED95-4691-854589FDEEE5}"/>
              </a:ext>
            </a:extLst>
          </p:cNvPr>
          <p:cNvSpPr>
            <a:spLocks noGrp="1"/>
          </p:cNvSpPr>
          <p:nvPr>
            <p:ph type="title"/>
          </p:nvPr>
        </p:nvSpPr>
        <p:spPr>
          <a:xfrm>
            <a:off x="8041742" y="648930"/>
            <a:ext cx="3461281" cy="3347337"/>
          </a:xfrm>
        </p:spPr>
        <p:txBody>
          <a:bodyPr vert="horz" lIns="91440" tIns="45720" rIns="91440" bIns="45720" rtlCol="0" anchor="b">
            <a:normAutofit/>
          </a:bodyPr>
          <a:lstStyle/>
          <a:p>
            <a:pPr algn="r"/>
            <a:r>
              <a:rPr lang="en-US" sz="4800"/>
              <a:t>CIRCUIT</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electronic engineering, electrical wiring, electronics, cable&#10;&#10;Description automatically generated">
            <a:extLst>
              <a:ext uri="{FF2B5EF4-FFF2-40B4-BE49-F238E27FC236}">
                <a16:creationId xmlns:a16="http://schemas.microsoft.com/office/drawing/2014/main" id="{27499284-D136-2ED7-3116-D89A501A3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798" y="829749"/>
            <a:ext cx="6500968" cy="4875726"/>
          </a:xfrm>
          <a:prstGeom prst="rect">
            <a:avLst/>
          </a:prstGeom>
        </p:spPr>
      </p:pic>
    </p:spTree>
    <p:extLst>
      <p:ext uri="{BB962C8B-B14F-4D97-AF65-F5344CB8AC3E}">
        <p14:creationId xmlns:p14="http://schemas.microsoft.com/office/powerpoint/2010/main" val="2198736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9E81-DACB-6DF5-7DB9-8B59C8726FA7}"/>
              </a:ext>
            </a:extLst>
          </p:cNvPr>
          <p:cNvSpPr>
            <a:spLocks noGrp="1"/>
          </p:cNvSpPr>
          <p:nvPr>
            <p:ph type="title"/>
          </p:nvPr>
        </p:nvSpPr>
        <p:spPr>
          <a:xfrm>
            <a:off x="2515849" y="339777"/>
            <a:ext cx="9144000" cy="1263649"/>
          </a:xfrm>
        </p:spPr>
        <p:txBody>
          <a:bodyPr>
            <a:normAutofit/>
          </a:bodyPr>
          <a:lstStyle/>
          <a:p>
            <a:r>
              <a:rPr lang="en-US"/>
              <a:t>RED LED ON FOR WATER SENSOR</a:t>
            </a:r>
            <a:endParaRPr lang="en-US" dirty="0"/>
          </a:p>
        </p:txBody>
      </p:sp>
      <p:pic>
        <p:nvPicPr>
          <p:cNvPr id="5" name="Picture 4" descr="A picture containing electronics, cable, electrical wiring, text&#10;&#10;Description automatically generated">
            <a:extLst>
              <a:ext uri="{FF2B5EF4-FFF2-40B4-BE49-F238E27FC236}">
                <a16:creationId xmlns:a16="http://schemas.microsoft.com/office/drawing/2014/main" id="{DD0A8594-D94D-5516-B5EE-4407A373E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648116" y="-464489"/>
            <a:ext cx="4879465" cy="8638089"/>
          </a:xfrm>
          <a:prstGeom prst="rect">
            <a:avLst/>
          </a:prstGeom>
        </p:spPr>
      </p:pic>
    </p:spTree>
    <p:extLst>
      <p:ext uri="{BB962C8B-B14F-4D97-AF65-F5344CB8AC3E}">
        <p14:creationId xmlns:p14="http://schemas.microsoft.com/office/powerpoint/2010/main" val="3082660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148E1B12-9C6E-37B6-24BA-AAC028EEAD73}"/>
              </a:ext>
            </a:extLst>
          </p:cNvPr>
          <p:cNvSpPr>
            <a:spLocks noGrp="1"/>
          </p:cNvSpPr>
          <p:nvPr>
            <p:ph type="title"/>
          </p:nvPr>
        </p:nvSpPr>
        <p:spPr>
          <a:xfrm>
            <a:off x="2253785" y="1380068"/>
            <a:ext cx="4978303" cy="2616199"/>
          </a:xfrm>
        </p:spPr>
        <p:txBody>
          <a:bodyPr vert="horz" lIns="91440" tIns="45720" rIns="91440" bIns="45720" rtlCol="0" anchor="b" anchorCtr="0">
            <a:normAutofit/>
          </a:bodyPr>
          <a:lstStyle/>
          <a:p>
            <a:pPr algn="l">
              <a:lnSpc>
                <a:spcPct val="90000"/>
              </a:lnSpc>
            </a:pPr>
            <a:r>
              <a:rPr lang="en-US" sz="5400" dirty="0"/>
              <a:t>CIRCUIT SIMULATION IN TINKERCAD</a:t>
            </a:r>
          </a:p>
        </p:txBody>
      </p:sp>
      <p:sp>
        <p:nvSpPr>
          <p:cNvPr id="17" name="Rounded Rectangle 4">
            <a:extLst>
              <a:ext uri="{FF2B5EF4-FFF2-40B4-BE49-F238E27FC236}">
                <a16:creationId xmlns:a16="http://schemas.microsoft.com/office/drawing/2014/main" id="{95DB57EE-F280-4C39-98FB-CD03D3A20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lectronic circuit board">
            <a:extLst>
              <a:ext uri="{FF2B5EF4-FFF2-40B4-BE49-F238E27FC236}">
                <a16:creationId xmlns:a16="http://schemas.microsoft.com/office/drawing/2014/main" id="{EBD091D3-DB43-B095-0CED-D7C37D1C5540}"/>
              </a:ext>
            </a:extLst>
          </p:cNvPr>
          <p:cNvPicPr>
            <a:picLocks noChangeAspect="1"/>
          </p:cNvPicPr>
          <p:nvPr/>
        </p:nvPicPr>
        <p:blipFill rotWithShape="1">
          <a:blip r:embed="rId3"/>
          <a:srcRect l="20989" r="36021" b="-2"/>
          <a:stretch/>
        </p:blipFill>
        <p:spPr>
          <a:xfrm>
            <a:off x="7873801" y="1011765"/>
            <a:ext cx="3341190" cy="4546708"/>
          </a:xfrm>
          <a:prstGeom prst="rect">
            <a:avLst/>
          </a:prstGeom>
        </p:spPr>
      </p:pic>
    </p:spTree>
    <p:extLst>
      <p:ext uri="{BB962C8B-B14F-4D97-AF65-F5344CB8AC3E}">
        <p14:creationId xmlns:p14="http://schemas.microsoft.com/office/powerpoint/2010/main" val="1330373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453D4C-7EA7-6978-15FD-7B15B86DBB62}"/>
              </a:ext>
            </a:extLst>
          </p:cNvPr>
          <p:cNvSpPr>
            <a:spLocks noGrp="1"/>
          </p:cNvSpPr>
          <p:nvPr>
            <p:ph type="title"/>
          </p:nvPr>
        </p:nvSpPr>
        <p:spPr>
          <a:xfrm>
            <a:off x="9773238" y="904431"/>
            <a:ext cx="3461281" cy="3347337"/>
          </a:xfrm>
        </p:spPr>
        <p:txBody>
          <a:bodyPr vert="horz" lIns="91440" tIns="45720" rIns="91440" bIns="45720" rtlCol="0" anchor="b">
            <a:normAutofit/>
          </a:bodyPr>
          <a:lstStyle/>
          <a:p>
            <a:pPr algn="l"/>
            <a:r>
              <a:rPr lang="en-US" sz="4800" dirty="0"/>
              <a:t>Arduino Code</a:t>
            </a:r>
          </a:p>
        </p:txBody>
      </p:sp>
      <p:grpSp>
        <p:nvGrpSpPr>
          <p:cNvPr id="20" name="Group 19">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8"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8F63A38C-C19D-255D-F791-5E47CAA1180C}"/>
              </a:ext>
            </a:extLst>
          </p:cNvPr>
          <p:cNvPicPr>
            <a:picLocks noChangeAspect="1"/>
          </p:cNvPicPr>
          <p:nvPr/>
        </p:nvPicPr>
        <p:blipFill rotWithShape="1">
          <a:blip r:embed="rId3">
            <a:extLst>
              <a:ext uri="{28A0092B-C50C-407E-A947-70E740481C1C}">
                <a14:useLocalDpi xmlns:a14="http://schemas.microsoft.com/office/drawing/2010/main" val="0"/>
              </a:ext>
            </a:extLst>
          </a:blip>
          <a:srcRect l="4134" t="-1" r="6204" b="10820"/>
          <a:stretch/>
        </p:blipFill>
        <p:spPr>
          <a:xfrm>
            <a:off x="389764" y="344308"/>
            <a:ext cx="9153453" cy="6008867"/>
          </a:xfrm>
          <a:prstGeom prst="rect">
            <a:avLst/>
          </a:prstGeom>
        </p:spPr>
      </p:pic>
    </p:spTree>
    <p:extLst>
      <p:ext uri="{BB962C8B-B14F-4D97-AF65-F5344CB8AC3E}">
        <p14:creationId xmlns:p14="http://schemas.microsoft.com/office/powerpoint/2010/main" val="3148593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9">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1" name="Rectangle 17">
            <a:extLst>
              <a:ext uri="{FF2B5EF4-FFF2-40B4-BE49-F238E27FC236}">
                <a16:creationId xmlns:a16="http://schemas.microsoft.com/office/drawing/2014/main" id="{6C686317-9C96-4A02-88CE-7319FF590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27891B-8A00-13B6-F5C1-7FFD29A0A111}"/>
              </a:ext>
            </a:extLst>
          </p:cNvPr>
          <p:cNvSpPr>
            <a:spLocks noGrp="1"/>
          </p:cNvSpPr>
          <p:nvPr>
            <p:ph type="title"/>
          </p:nvPr>
        </p:nvSpPr>
        <p:spPr>
          <a:xfrm>
            <a:off x="7544596" y="994918"/>
            <a:ext cx="4922391" cy="3347337"/>
          </a:xfrm>
        </p:spPr>
        <p:txBody>
          <a:bodyPr vert="horz" lIns="91440" tIns="45720" rIns="91440" bIns="45720" rtlCol="0" anchor="b">
            <a:normAutofit/>
          </a:bodyPr>
          <a:lstStyle/>
          <a:p>
            <a:pPr algn="l"/>
            <a:r>
              <a:rPr lang="en-US" sz="6000" dirty="0"/>
              <a:t>SERIAL MONITOR</a:t>
            </a:r>
          </a:p>
        </p:txBody>
      </p:sp>
      <p:grpSp>
        <p:nvGrpSpPr>
          <p:cNvPr id="32" name="Group 19">
            <a:extLst>
              <a:ext uri="{FF2B5EF4-FFF2-40B4-BE49-F238E27FC236}">
                <a16:creationId xmlns:a16="http://schemas.microsoft.com/office/drawing/2014/main" id="{E0E25B5C-98A3-47D8-A4D7-10C2E17589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21" name="Freeform 6">
              <a:extLst>
                <a:ext uri="{FF2B5EF4-FFF2-40B4-BE49-F238E27FC236}">
                  <a16:creationId xmlns:a16="http://schemas.microsoft.com/office/drawing/2014/main" id="{FECB3374-15F5-40C2-95B4-0FCF10849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2" name="Freeform 7">
              <a:extLst>
                <a:ext uri="{FF2B5EF4-FFF2-40B4-BE49-F238E27FC236}">
                  <a16:creationId xmlns:a16="http://schemas.microsoft.com/office/drawing/2014/main" id="{E762314F-F556-4403-BAA1-AF8A3BED3E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3" name="Freeform 25">
              <a:extLst>
                <a:ext uri="{FF2B5EF4-FFF2-40B4-BE49-F238E27FC236}">
                  <a16:creationId xmlns:a16="http://schemas.microsoft.com/office/drawing/2014/main" id="{02EDEF56-2F86-4867-986A-5AFB8EC0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4" name="Freeform 26">
              <a:extLst>
                <a:ext uri="{FF2B5EF4-FFF2-40B4-BE49-F238E27FC236}">
                  <a16:creationId xmlns:a16="http://schemas.microsoft.com/office/drawing/2014/main" id="{51BE63E6-C24A-43FA-93F5-475F550AB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5" name="Freeform 27">
              <a:extLst>
                <a:ext uri="{FF2B5EF4-FFF2-40B4-BE49-F238E27FC236}">
                  <a16:creationId xmlns:a16="http://schemas.microsoft.com/office/drawing/2014/main" id="{9639DAAA-46FE-401C-BB78-B7A9AF33C0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6" name="Freeform 28">
              <a:extLst>
                <a:ext uri="{FF2B5EF4-FFF2-40B4-BE49-F238E27FC236}">
                  <a16:creationId xmlns:a16="http://schemas.microsoft.com/office/drawing/2014/main" id="{D5EFBD2C-94D5-43D0-B2FE-E390BD3F34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33" name="Rounded Rectangle 16">
            <a:extLst>
              <a:ext uri="{FF2B5EF4-FFF2-40B4-BE49-F238E27FC236}">
                <a16:creationId xmlns:a16="http://schemas.microsoft.com/office/drawing/2014/main" id="{EB9A9756-A5DB-460E-A867-A2AE77834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5419641"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with medium confidence">
            <a:extLst>
              <a:ext uri="{FF2B5EF4-FFF2-40B4-BE49-F238E27FC236}">
                <a16:creationId xmlns:a16="http://schemas.microsoft.com/office/drawing/2014/main" id="{6736529E-77A1-2083-1959-CC48407E9C67}"/>
              </a:ext>
            </a:extLst>
          </p:cNvPr>
          <p:cNvPicPr>
            <a:picLocks noChangeAspect="1"/>
          </p:cNvPicPr>
          <p:nvPr/>
        </p:nvPicPr>
        <p:blipFill rotWithShape="1">
          <a:blip r:embed="rId3">
            <a:extLst>
              <a:ext uri="{28A0092B-C50C-407E-A947-70E740481C1C}">
                <a14:useLocalDpi xmlns:a14="http://schemas.microsoft.com/office/drawing/2010/main" val="0"/>
              </a:ext>
            </a:extLst>
          </a:blip>
          <a:srcRect r="46656"/>
          <a:stretch/>
        </p:blipFill>
        <p:spPr>
          <a:xfrm>
            <a:off x="469900" y="258039"/>
            <a:ext cx="5961290" cy="6341921"/>
          </a:xfrm>
          <a:prstGeom prst="rect">
            <a:avLst/>
          </a:prstGeom>
        </p:spPr>
      </p:pic>
    </p:spTree>
    <p:extLst>
      <p:ext uri="{BB962C8B-B14F-4D97-AF65-F5344CB8AC3E}">
        <p14:creationId xmlns:p14="http://schemas.microsoft.com/office/powerpoint/2010/main" val="1864493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247327D6-B66D-FE41-266E-1D1738B81A01}"/>
              </a:ext>
            </a:extLst>
          </p:cNvPr>
          <p:cNvSpPr>
            <a:spLocks noGrp="1"/>
          </p:cNvSpPr>
          <p:nvPr>
            <p:ph type="title"/>
          </p:nvPr>
        </p:nvSpPr>
        <p:spPr>
          <a:xfrm>
            <a:off x="3925077" y="704461"/>
            <a:ext cx="7345891" cy="1413933"/>
          </a:xfrm>
        </p:spPr>
        <p:txBody>
          <a:bodyPr>
            <a:normAutofit/>
          </a:bodyPr>
          <a:lstStyle/>
          <a:p>
            <a:r>
              <a:rPr lang="en-US" dirty="0"/>
              <a:t>CHALLENGES</a:t>
            </a:r>
          </a:p>
        </p:txBody>
      </p:sp>
      <p:pic>
        <p:nvPicPr>
          <p:cNvPr id="5" name="Picture 4" descr="Abstract light trails against black background">
            <a:extLst>
              <a:ext uri="{FF2B5EF4-FFF2-40B4-BE49-F238E27FC236}">
                <a16:creationId xmlns:a16="http://schemas.microsoft.com/office/drawing/2014/main" id="{CA468DD2-B70A-F2A6-FC8F-828E02DA5DA4}"/>
              </a:ext>
            </a:extLst>
          </p:cNvPr>
          <p:cNvPicPr>
            <a:picLocks noChangeAspect="1"/>
          </p:cNvPicPr>
          <p:nvPr/>
        </p:nvPicPr>
        <p:blipFill rotWithShape="1">
          <a:blip r:embed="rId3"/>
          <a:srcRect l="41805" r="24526" b="-1"/>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CA10F43C-81FD-1C4D-3215-AED6F4DC85A1}"/>
              </a:ext>
            </a:extLst>
          </p:cNvPr>
          <p:cNvSpPr>
            <a:spLocks noGrp="1"/>
          </p:cNvSpPr>
          <p:nvPr>
            <p:ph idx="1"/>
          </p:nvPr>
        </p:nvSpPr>
        <p:spPr>
          <a:xfrm>
            <a:off x="3843867" y="2048933"/>
            <a:ext cx="7659156" cy="3742267"/>
          </a:xfrm>
        </p:spPr>
        <p:txBody>
          <a:bodyPr>
            <a:normAutofit/>
          </a:bodyPr>
          <a:lstStyle/>
          <a:p>
            <a:pPr marL="0" indent="0">
              <a:lnSpc>
                <a:spcPct val="90000"/>
              </a:lnSpc>
              <a:buNone/>
            </a:pPr>
            <a:r>
              <a:rPr lang="en-US" sz="2000" dirty="0"/>
              <a:t>     For the most part everything came together perfectly. I took my time to understand what I was doing and making sure that I was connecting all the wires and parts correctly. Didn’t have any problems with the code until I tried to get the serial plotter output for the light sensor that was the first challenge I faced. Did some research and learnt that the serial plotter uses the </a:t>
            </a:r>
            <a:r>
              <a:rPr lang="en-US" sz="2000" dirty="0" err="1"/>
              <a:t>Serial.println</a:t>
            </a:r>
            <a:r>
              <a:rPr lang="en-US" sz="2000" dirty="0"/>
              <a:t>() function. I went in, checked the code, and realized that the code had already had the function it needed but it was just commented out, so I uncommented it and it started working. The next challenge I faced was the water sensor. Seemed like the power wire had a short because when I put it into the water it wasn’t working until I touched the power wire, and my last challenge was the humidity sensor. I just had to swap the data pin wire and the VCC wire. After doing so everything worked properly.</a:t>
            </a:r>
          </a:p>
        </p:txBody>
      </p:sp>
    </p:spTree>
    <p:extLst>
      <p:ext uri="{BB962C8B-B14F-4D97-AF65-F5344CB8AC3E}">
        <p14:creationId xmlns:p14="http://schemas.microsoft.com/office/powerpoint/2010/main" val="1024559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1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1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776AF3C-77F7-05A3-7881-4C414C8869F8}"/>
              </a:ext>
            </a:extLst>
          </p:cNvPr>
          <p:cNvSpPr>
            <a:spLocks noGrp="1"/>
          </p:cNvSpPr>
          <p:nvPr>
            <p:ph type="title"/>
          </p:nvPr>
        </p:nvSpPr>
        <p:spPr>
          <a:xfrm>
            <a:off x="3962399" y="685800"/>
            <a:ext cx="7345891" cy="1413933"/>
          </a:xfrm>
        </p:spPr>
        <p:txBody>
          <a:bodyPr>
            <a:normAutofit/>
          </a:bodyPr>
          <a:lstStyle/>
          <a:p>
            <a:r>
              <a:rPr lang="en-US" dirty="0"/>
              <a:t>CAREER SKILLS</a:t>
            </a:r>
          </a:p>
        </p:txBody>
      </p:sp>
      <p:pic>
        <p:nvPicPr>
          <p:cNvPr id="5" name="Picture 4" descr="Abstract background of data">
            <a:extLst>
              <a:ext uri="{FF2B5EF4-FFF2-40B4-BE49-F238E27FC236}">
                <a16:creationId xmlns:a16="http://schemas.microsoft.com/office/drawing/2014/main" id="{E999EFFD-9BC5-9607-1BE1-3E5DBF5DFF23}"/>
              </a:ext>
            </a:extLst>
          </p:cNvPr>
          <p:cNvPicPr>
            <a:picLocks noChangeAspect="1"/>
          </p:cNvPicPr>
          <p:nvPr/>
        </p:nvPicPr>
        <p:blipFill rotWithShape="1">
          <a:blip r:embed="rId3"/>
          <a:srcRect l="31604" r="40023"/>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5B105A2F-FD1A-2573-A290-CC55357AC6F3}"/>
              </a:ext>
            </a:extLst>
          </p:cNvPr>
          <p:cNvSpPr>
            <a:spLocks noGrp="1"/>
          </p:cNvSpPr>
          <p:nvPr>
            <p:ph idx="1"/>
          </p:nvPr>
        </p:nvSpPr>
        <p:spPr>
          <a:xfrm>
            <a:off x="3843867" y="2048933"/>
            <a:ext cx="7659156" cy="3742267"/>
          </a:xfrm>
        </p:spPr>
        <p:txBody>
          <a:bodyPr>
            <a:normAutofit/>
          </a:bodyPr>
          <a:lstStyle/>
          <a:p>
            <a:r>
              <a:rPr lang="en-US" dirty="0"/>
              <a:t>Hardware/device knowledge</a:t>
            </a:r>
          </a:p>
          <a:p>
            <a:r>
              <a:rPr lang="en-US" dirty="0"/>
              <a:t>Networking/connectivity ability</a:t>
            </a:r>
          </a:p>
          <a:p>
            <a:r>
              <a:rPr lang="en-US" dirty="0"/>
              <a:t>Coding/programming</a:t>
            </a:r>
          </a:p>
          <a:p>
            <a:r>
              <a:rPr lang="en-US" dirty="0"/>
              <a:t>Operating system fundamentals</a:t>
            </a:r>
          </a:p>
          <a:p>
            <a:r>
              <a:rPr lang="en-US" dirty="0"/>
              <a:t>Basic business intelligence and data analytic knowledge</a:t>
            </a:r>
          </a:p>
          <a:p>
            <a:r>
              <a:rPr lang="en-US" dirty="0"/>
              <a:t>Automation</a:t>
            </a:r>
          </a:p>
          <a:p>
            <a:r>
              <a:rPr lang="en-US" dirty="0"/>
              <a:t>Security awareness (at a minimum)</a:t>
            </a:r>
          </a:p>
        </p:txBody>
      </p:sp>
    </p:spTree>
    <p:extLst>
      <p:ext uri="{BB962C8B-B14F-4D97-AF65-F5344CB8AC3E}">
        <p14:creationId xmlns:p14="http://schemas.microsoft.com/office/powerpoint/2010/main" val="965574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28"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32"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3"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4"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5"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6"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7"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E8262E86-251A-03FF-3FCD-E2E0C8669ADB}"/>
              </a:ext>
            </a:extLst>
          </p:cNvPr>
          <p:cNvSpPr>
            <a:spLocks noGrp="1"/>
          </p:cNvSpPr>
          <p:nvPr>
            <p:ph type="title"/>
          </p:nvPr>
        </p:nvSpPr>
        <p:spPr>
          <a:xfrm>
            <a:off x="3962399" y="685800"/>
            <a:ext cx="7345891" cy="1413933"/>
          </a:xfrm>
        </p:spPr>
        <p:txBody>
          <a:bodyPr>
            <a:normAutofit/>
          </a:bodyPr>
          <a:lstStyle/>
          <a:p>
            <a:r>
              <a:rPr lang="en-US"/>
              <a:t>CONCLUSION</a:t>
            </a:r>
          </a:p>
        </p:txBody>
      </p:sp>
      <p:pic>
        <p:nvPicPr>
          <p:cNvPr id="5" name="Picture 4" descr="CPU with binary numbers and blueprint">
            <a:extLst>
              <a:ext uri="{FF2B5EF4-FFF2-40B4-BE49-F238E27FC236}">
                <a16:creationId xmlns:a16="http://schemas.microsoft.com/office/drawing/2014/main" id="{321C05A3-B6A8-4A25-C306-BEE823C881EE}"/>
              </a:ext>
            </a:extLst>
          </p:cNvPr>
          <p:cNvPicPr>
            <a:picLocks noChangeAspect="1"/>
          </p:cNvPicPr>
          <p:nvPr/>
        </p:nvPicPr>
        <p:blipFill rotWithShape="1">
          <a:blip r:embed="rId3"/>
          <a:srcRect l="38283" r="33345"/>
          <a:stretch/>
        </p:blipFill>
        <p:spPr>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ln w="38100">
            <a:noFill/>
          </a:ln>
          <a:effectLst/>
        </p:spPr>
      </p:pic>
      <p:sp>
        <p:nvSpPr>
          <p:cNvPr id="3" name="Content Placeholder 2">
            <a:extLst>
              <a:ext uri="{FF2B5EF4-FFF2-40B4-BE49-F238E27FC236}">
                <a16:creationId xmlns:a16="http://schemas.microsoft.com/office/drawing/2014/main" id="{8EA6B00D-C455-9669-AA77-3D2610E6A1F8}"/>
              </a:ext>
            </a:extLst>
          </p:cNvPr>
          <p:cNvSpPr>
            <a:spLocks noGrp="1"/>
          </p:cNvSpPr>
          <p:nvPr>
            <p:ph idx="1"/>
          </p:nvPr>
        </p:nvSpPr>
        <p:spPr>
          <a:xfrm>
            <a:off x="3843867" y="2048933"/>
            <a:ext cx="7659156" cy="3742267"/>
          </a:xfrm>
        </p:spPr>
        <p:txBody>
          <a:bodyPr>
            <a:normAutofit lnSpcReduction="10000"/>
          </a:bodyPr>
          <a:lstStyle/>
          <a:p>
            <a:pPr marL="0" indent="0">
              <a:buNone/>
            </a:pPr>
            <a:r>
              <a:rPr lang="en-US" dirty="0"/>
              <a:t>     This project was a fun hands-on introduction to the internet of things (IoT) world. This project gave an insight to how many different steps there are to creating a functional IoT device. I learned to use Tinkercad to build a virtual prototype. Using the Arduino mega board, ESP32 board, and all the other components, I learned how to put/connect hardware together to build a working IoT device. I learned to program the smart home security system using Arduino IDE and bring the smart home system to life. </a:t>
            </a:r>
          </a:p>
        </p:txBody>
      </p:sp>
    </p:spTree>
    <p:extLst>
      <p:ext uri="{BB962C8B-B14F-4D97-AF65-F5344CB8AC3E}">
        <p14:creationId xmlns:p14="http://schemas.microsoft.com/office/powerpoint/2010/main" val="2677481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6D88-F481-7BD1-B8AC-D7CF78D53E8D}"/>
              </a:ext>
            </a:extLst>
          </p:cNvPr>
          <p:cNvSpPr>
            <a:spLocks noGrp="1"/>
          </p:cNvSpPr>
          <p:nvPr>
            <p:ph type="title"/>
          </p:nvPr>
        </p:nvSpPr>
        <p:spPr>
          <a:xfrm>
            <a:off x="1508449" y="1425932"/>
            <a:ext cx="2952750" cy="2817438"/>
          </a:xfrm>
        </p:spPr>
        <p:txBody>
          <a:bodyPr vert="horz" lIns="91440" tIns="45720" rIns="91440" bIns="45720" rtlCol="0" anchor="b" anchorCtr="0">
            <a:normAutofit/>
          </a:bodyPr>
          <a:lstStyle/>
          <a:p>
            <a:pPr algn="l"/>
            <a:r>
              <a:rPr lang="en-US" sz="3000" dirty="0"/>
              <a:t>TINKERCAD CIRCUIT </a:t>
            </a:r>
          </a:p>
        </p:txBody>
      </p:sp>
      <p:pic>
        <p:nvPicPr>
          <p:cNvPr id="5" name="Picture 4" descr="A screenshot of a computer&#10;&#10;Description automatically generated with medium confidence">
            <a:extLst>
              <a:ext uri="{FF2B5EF4-FFF2-40B4-BE49-F238E27FC236}">
                <a16:creationId xmlns:a16="http://schemas.microsoft.com/office/drawing/2014/main" id="{EB5E73BB-DAC9-4EC2-558A-2A60C746054B}"/>
              </a:ext>
            </a:extLst>
          </p:cNvPr>
          <p:cNvPicPr>
            <a:picLocks noChangeAspect="1"/>
          </p:cNvPicPr>
          <p:nvPr/>
        </p:nvPicPr>
        <p:blipFill rotWithShape="1">
          <a:blip r:embed="rId2">
            <a:extLst>
              <a:ext uri="{28A0092B-C50C-407E-A947-70E740481C1C}">
                <a14:useLocalDpi xmlns:a14="http://schemas.microsoft.com/office/drawing/2010/main" val="0"/>
              </a:ext>
            </a:extLst>
          </a:blip>
          <a:srcRect l="17237" t="6899" r="6749"/>
          <a:stretch/>
        </p:blipFill>
        <p:spPr>
          <a:xfrm>
            <a:off x="4078283" y="-1"/>
            <a:ext cx="8113717" cy="6858003"/>
          </a:xfrm>
          <a:custGeom>
            <a:avLst/>
            <a:gdLst/>
            <a:ahLst/>
            <a:cxnLst/>
            <a:rect l="l" t="t" r="r" b="b"/>
            <a:pathLst>
              <a:path w="7959505" h="6858002">
                <a:moveTo>
                  <a:pt x="311551" y="6702976"/>
                </a:moveTo>
                <a:lnTo>
                  <a:pt x="297715" y="6742552"/>
                </a:lnTo>
                <a:cubicBezTo>
                  <a:pt x="283999" y="6764841"/>
                  <a:pt x="278713" y="6788417"/>
                  <a:pt x="278237" y="6812063"/>
                </a:cubicBezTo>
                <a:lnTo>
                  <a:pt x="278237" y="6812064"/>
                </a:lnTo>
                <a:lnTo>
                  <a:pt x="283011" y="6776800"/>
                </a:lnTo>
                <a:cubicBezTo>
                  <a:pt x="286107" y="6765164"/>
                  <a:pt x="290857" y="6753698"/>
                  <a:pt x="297715" y="6742553"/>
                </a:cubicBezTo>
                <a:cubicBezTo>
                  <a:pt x="306003" y="6729219"/>
                  <a:pt x="311147" y="6716169"/>
                  <a:pt x="311551" y="6702977"/>
                </a:cubicBezTo>
                <a:close/>
                <a:moveTo>
                  <a:pt x="328959" y="6564620"/>
                </a:moveTo>
                <a:lnTo>
                  <a:pt x="306480" y="6588625"/>
                </a:lnTo>
                <a:cubicBezTo>
                  <a:pt x="298003" y="6597578"/>
                  <a:pt x="291954" y="6611342"/>
                  <a:pt x="289858" y="6625224"/>
                </a:cubicBezTo>
                <a:lnTo>
                  <a:pt x="289858" y="6625225"/>
                </a:lnTo>
                <a:lnTo>
                  <a:pt x="289870" y="6645552"/>
                </a:lnTo>
                <a:lnTo>
                  <a:pt x="296953" y="6662541"/>
                </a:lnTo>
                <a:lnTo>
                  <a:pt x="296953" y="6662542"/>
                </a:lnTo>
                <a:lnTo>
                  <a:pt x="308405" y="6683027"/>
                </a:lnTo>
                <a:cubicBezTo>
                  <a:pt x="306038" y="6676305"/>
                  <a:pt x="302287" y="6669495"/>
                  <a:pt x="296953" y="6662541"/>
                </a:cubicBezTo>
                <a:lnTo>
                  <a:pt x="289858" y="6625225"/>
                </a:lnTo>
                <a:lnTo>
                  <a:pt x="306480" y="6588626"/>
                </a:lnTo>
                <a:cubicBezTo>
                  <a:pt x="312576" y="6582147"/>
                  <a:pt x="318672" y="6575479"/>
                  <a:pt x="328959" y="6564621"/>
                </a:cubicBezTo>
                <a:close/>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166047" y="6392243"/>
                </a:moveTo>
                <a:lnTo>
                  <a:pt x="173364" y="6407333"/>
                </a:lnTo>
                <a:lnTo>
                  <a:pt x="173364" y="6407332"/>
                </a:lnTo>
                <a:close/>
                <a:moveTo>
                  <a:pt x="401733" y="4221391"/>
                </a:moveTo>
                <a:lnTo>
                  <a:pt x="396017" y="4253014"/>
                </a:lnTo>
                <a:cubicBezTo>
                  <a:pt x="383824" y="4277401"/>
                  <a:pt x="368204" y="4300070"/>
                  <a:pt x="356201" y="4324645"/>
                </a:cubicBezTo>
                <a:cubicBezTo>
                  <a:pt x="350487" y="4336457"/>
                  <a:pt x="347439" y="4350554"/>
                  <a:pt x="347247" y="4363890"/>
                </a:cubicBez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404114" y="4837703"/>
                  <a:pt x="397113" y="4847214"/>
                  <a:pt x="391971" y="4857317"/>
                </a:cubicBezTo>
                <a:lnTo>
                  <a:pt x="390221" y="4863342"/>
                </a:lnTo>
                <a:lnTo>
                  <a:pt x="387469" y="4867614"/>
                </a:lnTo>
                <a:lnTo>
                  <a:pt x="382691" y="4889275"/>
                </a:lnTo>
                <a:lnTo>
                  <a:pt x="382691" y="4889276"/>
                </a:lnTo>
                <a:cubicBezTo>
                  <a:pt x="382122" y="4896714"/>
                  <a:pt x="382634" y="4904358"/>
                  <a:pt x="384396" y="4912169"/>
                </a:cubicBezTo>
                <a:lnTo>
                  <a:pt x="385799" y="4933805"/>
                </a:lnTo>
                <a:lnTo>
                  <a:pt x="378247" y="4957453"/>
                </a:lnTo>
                <a:lnTo>
                  <a:pt x="360964" y="4987037"/>
                </a:lnTo>
                <a:cubicBezTo>
                  <a:pt x="349725" y="5003801"/>
                  <a:pt x="335627" y="5022852"/>
                  <a:pt x="334485" y="5041521"/>
                </a:cubicBezTo>
                <a:cubicBezTo>
                  <a:pt x="333556" y="5057381"/>
                  <a:pt x="327457" y="5072411"/>
                  <a:pt x="321371" y="5087423"/>
                </a:cubicBezTo>
                <a:lnTo>
                  <a:pt x="321364" y="5087450"/>
                </a:lnTo>
                <a:lnTo>
                  <a:pt x="315482" y="5102461"/>
                </a:lnTo>
                <a:lnTo>
                  <a:pt x="308338" y="5133220"/>
                </a:lnTo>
                <a:lnTo>
                  <a:pt x="308337" y="5133224"/>
                </a:lnTo>
                <a:lnTo>
                  <a:pt x="308337" y="5133225"/>
                </a:lnTo>
                <a:lnTo>
                  <a:pt x="315052" y="5166114"/>
                </a:lnTo>
                <a:lnTo>
                  <a:pt x="314362" y="5172090"/>
                </a:lnTo>
                <a:cubicBezTo>
                  <a:pt x="313481" y="5174400"/>
                  <a:pt x="312290" y="5176876"/>
                  <a:pt x="311814" y="5179067"/>
                </a:cubicBezTo>
                <a:lnTo>
                  <a:pt x="311814" y="5179068"/>
                </a:lnTo>
                <a:cubicBezTo>
                  <a:pt x="304574" y="5214122"/>
                  <a:pt x="311624" y="5247079"/>
                  <a:pt x="335437" y="5272797"/>
                </a:cubicBezTo>
                <a:lnTo>
                  <a:pt x="335441" y="5272804"/>
                </a:lnTo>
                <a:lnTo>
                  <a:pt x="356854" y="5308181"/>
                </a:lnTo>
                <a:lnTo>
                  <a:pt x="359935" y="5317389"/>
                </a:ln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7324" y="5520422"/>
                </a:lnTo>
                <a:lnTo>
                  <a:pt x="345722" y="5531692"/>
                </a:lnTo>
                <a:lnTo>
                  <a:pt x="345723" y="5531694"/>
                </a:ln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lnTo>
                  <a:pt x="171979" y="5883756"/>
                </a:lnTo>
                <a:lnTo>
                  <a:pt x="160957" y="5909351"/>
                </a:lnTo>
                <a:lnTo>
                  <a:pt x="154076" y="5935946"/>
                </a:lnTo>
                <a:lnTo>
                  <a:pt x="154075" y="5935949"/>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79794" y="6228757"/>
                </a:lnTo>
                <a:cubicBezTo>
                  <a:pt x="184556" y="6200945"/>
                  <a:pt x="196176" y="6175798"/>
                  <a:pt x="218465" y="6155603"/>
                </a:cubicBezTo>
                <a:cubicBezTo>
                  <a:pt x="229325" y="6145793"/>
                  <a:pt x="234135" y="6139745"/>
                  <a:pt x="234064" y="6133315"/>
                </a:cubicBez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54076" y="5935946"/>
                </a:lnTo>
                <a:lnTo>
                  <a:pt x="171979" y="5883756"/>
                </a:lnTo>
                <a:lnTo>
                  <a:pt x="171981" y="5883752"/>
                </a:ln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cubicBezTo>
                  <a:pt x="355964" y="5542649"/>
                  <a:pt x="352773" y="5537600"/>
                  <a:pt x="345723" y="5531693"/>
                </a:cubicBezTo>
                <a:lnTo>
                  <a:pt x="345722" y="5531692"/>
                </a:ln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2870" y="5326163"/>
                </a:lnTo>
                <a:lnTo>
                  <a:pt x="359935" y="5317389"/>
                </a:lnTo>
                <a:lnTo>
                  <a:pt x="359341" y="5312288"/>
                </a:lnTo>
                <a:lnTo>
                  <a:pt x="356854" y="5308181"/>
                </a:lnTo>
                <a:lnTo>
                  <a:pt x="353708" y="5298775"/>
                </a:lnTo>
                <a:lnTo>
                  <a:pt x="335441" y="5272804"/>
                </a:lnTo>
                <a:lnTo>
                  <a:pt x="335437" y="5272796"/>
                </a:lnTo>
                <a:cubicBezTo>
                  <a:pt x="323531" y="5259937"/>
                  <a:pt x="315815" y="5245269"/>
                  <a:pt x="311981" y="5229433"/>
                </a:cubicBezTo>
                <a:lnTo>
                  <a:pt x="311814" y="5179068"/>
                </a:lnTo>
                <a:lnTo>
                  <a:pt x="314362" y="5172091"/>
                </a:lnTo>
                <a:cubicBezTo>
                  <a:pt x="315243" y="5169781"/>
                  <a:pt x="315814" y="5167638"/>
                  <a:pt x="315052" y="5166114"/>
                </a:cubicBezTo>
                <a:lnTo>
                  <a:pt x="315052" y="5166113"/>
                </a:lnTo>
                <a:lnTo>
                  <a:pt x="308337" y="5133225"/>
                </a:lnTo>
                <a:lnTo>
                  <a:pt x="308338" y="5133220"/>
                </a:lnTo>
                <a:lnTo>
                  <a:pt x="321364" y="5087450"/>
                </a:lnTo>
                <a:lnTo>
                  <a:pt x="327270" y="5072376"/>
                </a:lnTo>
                <a:cubicBezTo>
                  <a:pt x="330949" y="5062300"/>
                  <a:pt x="333866" y="5052096"/>
                  <a:pt x="334485" y="5041522"/>
                </a:cubicBezTo>
                <a:cubicBezTo>
                  <a:pt x="335627" y="5022853"/>
                  <a:pt x="349725" y="5003802"/>
                  <a:pt x="360964" y="4987038"/>
                </a:cubicBezTo>
                <a:cubicBezTo>
                  <a:pt x="366751" y="4978393"/>
                  <a:pt x="372457" y="4970097"/>
                  <a:pt x="376968" y="4961456"/>
                </a:cubicBezTo>
                <a:lnTo>
                  <a:pt x="378247" y="4957453"/>
                </a:lnTo>
                <a:lnTo>
                  <a:pt x="381039" y="4952673"/>
                </a:lnTo>
                <a:lnTo>
                  <a:pt x="385799" y="4933805"/>
                </a:lnTo>
                <a:cubicBezTo>
                  <a:pt x="386468" y="4927122"/>
                  <a:pt x="386111" y="4919979"/>
                  <a:pt x="384396" y="4912168"/>
                </a:cubicBezTo>
                <a:lnTo>
                  <a:pt x="382691" y="4889275"/>
                </a:lnTo>
                <a:lnTo>
                  <a:pt x="390221" y="4863342"/>
                </a:lnTo>
                <a:lnTo>
                  <a:pt x="412401" y="4828917"/>
                </a:lnTo>
                <a:cubicBezTo>
                  <a:pt x="420784" y="4819964"/>
                  <a:pt x="425356" y="4810581"/>
                  <a:pt x="427237" y="4800484"/>
                </a:cubicBez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close/>
                <a:moveTo>
                  <a:pt x="405543" y="4165383"/>
                </a:moveTo>
                <a:cubicBezTo>
                  <a:pt x="402114" y="4173480"/>
                  <a:pt x="401543" y="4182767"/>
                  <a:pt x="401638" y="4192387"/>
                </a:cubicBezTo>
                <a:lnTo>
                  <a:pt x="401638" y="4192388"/>
                </a:lnTo>
                <a:lnTo>
                  <a:pt x="405543" y="4165384"/>
                </a:lnTo>
                <a:close/>
                <a:moveTo>
                  <a:pt x="332842" y="2836172"/>
                </a:moveTo>
                <a:lnTo>
                  <a:pt x="332842" y="2836173"/>
                </a:lnTo>
                <a:cubicBezTo>
                  <a:pt x="336914" y="2839983"/>
                  <a:pt x="340200" y="2844317"/>
                  <a:pt x="341533" y="2848794"/>
                </a:cubicBezTo>
                <a:lnTo>
                  <a:pt x="358165" y="2903546"/>
                </a:lnTo>
                <a:lnTo>
                  <a:pt x="366071" y="2947859"/>
                </a:lnTo>
                <a:lnTo>
                  <a:pt x="366072" y="2947863"/>
                </a:lnTo>
                <a:lnTo>
                  <a:pt x="362488" y="2982148"/>
                </a:lnTo>
                <a:cubicBezTo>
                  <a:pt x="354392" y="3014153"/>
                  <a:pt x="350582" y="3045777"/>
                  <a:pt x="350796" y="3077401"/>
                </a:cubicBez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4781" y="3734838"/>
                </a:lnTo>
                <a:lnTo>
                  <a:pt x="404399" y="3754652"/>
                </a:lnTo>
                <a:cubicBezTo>
                  <a:pt x="398399" y="3767130"/>
                  <a:pt x="396447" y="3778655"/>
                  <a:pt x="398042" y="3789776"/>
                </a:cubicBez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cubicBezTo>
                  <a:pt x="383778" y="3988593"/>
                  <a:pt x="389446" y="4015835"/>
                  <a:pt x="401733" y="4043840"/>
                </a:cubicBezTo>
                <a:lnTo>
                  <a:pt x="416855" y="4103826"/>
                </a:lnTo>
                <a:lnTo>
                  <a:pt x="405543" y="4165382"/>
                </a:lnTo>
                <a:lnTo>
                  <a:pt x="414887" y="4134256"/>
                </a:ln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2"/>
                </a:lnTo>
                <a:lnTo>
                  <a:pt x="366071" y="2947859"/>
                </a:lnTo>
                <a:lnTo>
                  <a:pt x="361441" y="2914328"/>
                </a:lnTo>
                <a:lnTo>
                  <a:pt x="358165" y="2903546"/>
                </a:lnTo>
                <a:lnTo>
                  <a:pt x="357138" y="2897785"/>
                </a:lnTo>
                <a:cubicBezTo>
                  <a:pt x="352391" y="2881307"/>
                  <a:pt x="346533" y="2865010"/>
                  <a:pt x="341533" y="2848793"/>
                </a:cubicBezTo>
                <a:close/>
                <a:moveTo>
                  <a:pt x="296001" y="2745352"/>
                </a:move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close/>
                <a:moveTo>
                  <a:pt x="413278" y="2445328"/>
                </a:moveTo>
                <a:lnTo>
                  <a:pt x="409472" y="2463017"/>
                </a:lnTo>
                <a:lnTo>
                  <a:pt x="409472" y="2463018"/>
                </a:lnTo>
                <a:lnTo>
                  <a:pt x="411535" y="2490551"/>
                </a:lnTo>
                <a:lnTo>
                  <a:pt x="418114" y="2518262"/>
                </a:lnTo>
                <a:lnTo>
                  <a:pt x="418115" y="2518265"/>
                </a:lnTo>
                <a:lnTo>
                  <a:pt x="421759" y="2545007"/>
                </a:lnTo>
                <a:lnTo>
                  <a:pt x="417545" y="2571034"/>
                </a:lnTo>
                <a:cubicBezTo>
                  <a:pt x="405543" y="2612945"/>
                  <a:pt x="372966" y="2640950"/>
                  <a:pt x="344391" y="2668001"/>
                </a:cubicBezTo>
                <a:cubicBezTo>
                  <a:pt x="320006" y="2691054"/>
                  <a:pt x="306290" y="2716963"/>
                  <a:pt x="296001" y="2745348"/>
                </a:cubicBez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lnTo>
                  <a:pt x="418114" y="2518262"/>
                </a:lnTo>
                <a:lnTo>
                  <a:pt x="409472" y="2463018"/>
                </a:ln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24450" y="2418154"/>
                  <a:pt x="418938" y="2426977"/>
                  <a:pt x="415303" y="2435913"/>
                </a:cubicBezTo>
                <a:lnTo>
                  <a:pt x="432404" y="2409486"/>
                </a:ln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8723" y="1459073"/>
                </a:moveTo>
                <a:lnTo>
                  <a:pt x="807941" y="1481572"/>
                </a:lnTo>
                <a:lnTo>
                  <a:pt x="798724" y="1459074"/>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83887" y="313533"/>
                </a:move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2874276" y="2"/>
                </a:lnTo>
                <a:lnTo>
                  <a:pt x="2874276" y="0"/>
                </a:lnTo>
                <a:lnTo>
                  <a:pt x="7959505" y="0"/>
                </a:lnTo>
                <a:lnTo>
                  <a:pt x="7959505" y="6858000"/>
                </a:lnTo>
                <a:lnTo>
                  <a:pt x="4543953" y="6858000"/>
                </a:lnTo>
                <a:lnTo>
                  <a:pt x="4543953" y="6858002"/>
                </a:lnTo>
                <a:lnTo>
                  <a:pt x="284400" y="6858002"/>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p:spPr>
      </p:pic>
    </p:spTree>
    <p:extLst>
      <p:ext uri="{BB962C8B-B14F-4D97-AF65-F5344CB8AC3E}">
        <p14:creationId xmlns:p14="http://schemas.microsoft.com/office/powerpoint/2010/main" val="6322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24"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5"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6"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7"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8"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9"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1" name="Rectangle 30">
            <a:extLst>
              <a:ext uri="{FF2B5EF4-FFF2-40B4-BE49-F238E27FC236}">
                <a16:creationId xmlns:a16="http://schemas.microsoft.com/office/drawing/2014/main" id="{A6073935-E043-4801-AF06-06093A91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0F9D8-4C04-62EA-E0B5-1FA781CF0D52}"/>
              </a:ext>
            </a:extLst>
          </p:cNvPr>
          <p:cNvSpPr>
            <a:spLocks noGrp="1"/>
          </p:cNvSpPr>
          <p:nvPr>
            <p:ph type="title"/>
          </p:nvPr>
        </p:nvSpPr>
        <p:spPr>
          <a:xfrm>
            <a:off x="10334547" y="724704"/>
            <a:ext cx="3461281" cy="3347337"/>
          </a:xfrm>
        </p:spPr>
        <p:txBody>
          <a:bodyPr vert="horz" lIns="91440" tIns="45720" rIns="91440" bIns="45720" rtlCol="0" anchor="b" anchorCtr="0">
            <a:normAutofit/>
          </a:bodyPr>
          <a:lstStyle/>
          <a:p>
            <a:pPr algn="l"/>
            <a:r>
              <a:rPr lang="en-US" sz="3200" dirty="0"/>
              <a:t>Tinkercad </a:t>
            </a:r>
            <a:br>
              <a:rPr lang="en-US" sz="3200" dirty="0"/>
            </a:br>
            <a:r>
              <a:rPr lang="en-US" sz="3200" dirty="0"/>
              <a:t>Code </a:t>
            </a:r>
          </a:p>
        </p:txBody>
      </p:sp>
      <p:grpSp>
        <p:nvGrpSpPr>
          <p:cNvPr id="33" name="Group 32">
            <a:extLst>
              <a:ext uri="{FF2B5EF4-FFF2-40B4-BE49-F238E27FC236}">
                <a16:creationId xmlns:a16="http://schemas.microsoft.com/office/drawing/2014/main" id="{8AC26FF4-D6F9-4A94-A837-D051A101ED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34" name="Freeform 6">
              <a:extLst>
                <a:ext uri="{FF2B5EF4-FFF2-40B4-BE49-F238E27FC236}">
                  <a16:creationId xmlns:a16="http://schemas.microsoft.com/office/drawing/2014/main" id="{EFFE501B-F9EC-4229-99D6-F39E38A71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5" name="Freeform 7">
              <a:extLst>
                <a:ext uri="{FF2B5EF4-FFF2-40B4-BE49-F238E27FC236}">
                  <a16:creationId xmlns:a16="http://schemas.microsoft.com/office/drawing/2014/main" id="{B064C6A0-3DE4-4F4A-B650-78A628163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6" name="Freeform 25">
              <a:extLst>
                <a:ext uri="{FF2B5EF4-FFF2-40B4-BE49-F238E27FC236}">
                  <a16:creationId xmlns:a16="http://schemas.microsoft.com/office/drawing/2014/main" id="{43CD3E83-3D0D-40EE-B1A2-9C989EBF2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7" name="Freeform 26">
              <a:extLst>
                <a:ext uri="{FF2B5EF4-FFF2-40B4-BE49-F238E27FC236}">
                  <a16:creationId xmlns:a16="http://schemas.microsoft.com/office/drawing/2014/main" id="{71553909-760D-4B98-96A4-F9F48339A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8" name="Freeform 27">
              <a:extLst>
                <a:ext uri="{FF2B5EF4-FFF2-40B4-BE49-F238E27FC236}">
                  <a16:creationId xmlns:a16="http://schemas.microsoft.com/office/drawing/2014/main" id="{1F006A6C-F843-49BC-AC84-89BD2AF58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9" name="Freeform 28">
              <a:extLst>
                <a:ext uri="{FF2B5EF4-FFF2-40B4-BE49-F238E27FC236}">
                  <a16:creationId xmlns:a16="http://schemas.microsoft.com/office/drawing/2014/main" id="{62AEE6F3-16F4-4944-8459-4D5EEA34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41" name="Rounded Rectangle 16">
            <a:extLst>
              <a:ext uri="{FF2B5EF4-FFF2-40B4-BE49-F238E27FC236}">
                <a16:creationId xmlns:a16="http://schemas.microsoft.com/office/drawing/2014/main" id="{8D6B9972-4A81-4223-9901-0E559A1D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685443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3365146D-F660-0760-E28E-AB461BE8795D}"/>
              </a:ext>
            </a:extLst>
          </p:cNvPr>
          <p:cNvPicPr>
            <a:picLocks noChangeAspect="1"/>
          </p:cNvPicPr>
          <p:nvPr/>
        </p:nvPicPr>
        <p:blipFill rotWithShape="1">
          <a:blip r:embed="rId3">
            <a:extLst>
              <a:ext uri="{28A0092B-C50C-407E-A947-70E740481C1C}">
                <a14:useLocalDpi xmlns:a14="http://schemas.microsoft.com/office/drawing/2010/main" val="0"/>
              </a:ext>
            </a:extLst>
          </a:blip>
          <a:srcRect t="410" r="1" b="1"/>
          <a:stretch/>
        </p:blipFill>
        <p:spPr>
          <a:xfrm>
            <a:off x="73018" y="495651"/>
            <a:ext cx="10213982" cy="5538524"/>
          </a:xfrm>
          <a:prstGeom prst="rect">
            <a:avLst/>
          </a:prstGeom>
        </p:spPr>
      </p:pic>
    </p:spTree>
    <p:extLst>
      <p:ext uri="{BB962C8B-B14F-4D97-AF65-F5344CB8AC3E}">
        <p14:creationId xmlns:p14="http://schemas.microsoft.com/office/powerpoint/2010/main" val="34661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3"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4"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5"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6" name="Rectangle 16">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lectronics protoboard">
            <a:extLst>
              <a:ext uri="{FF2B5EF4-FFF2-40B4-BE49-F238E27FC236}">
                <a16:creationId xmlns:a16="http://schemas.microsoft.com/office/drawing/2014/main" id="{72EB0638-BD30-301C-33EA-2531517FA86B}"/>
              </a:ext>
            </a:extLst>
          </p:cNvPr>
          <p:cNvPicPr>
            <a:picLocks noChangeAspect="1"/>
          </p:cNvPicPr>
          <p:nvPr/>
        </p:nvPicPr>
        <p:blipFill rotWithShape="1">
          <a:blip r:embed="rId3"/>
          <a:srcRect t="23391" r="9091"/>
          <a:stretch/>
        </p:blipFill>
        <p:spPr>
          <a:xfrm>
            <a:off x="20" y="10"/>
            <a:ext cx="12191980" cy="6857990"/>
          </a:xfrm>
          <a:prstGeom prst="rect">
            <a:avLst/>
          </a:prstGeom>
        </p:spPr>
      </p:pic>
      <p:sp>
        <p:nvSpPr>
          <p:cNvPr id="37"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E6F60A-0342-018A-447C-E5369A61EB8A}"/>
              </a:ext>
            </a:extLst>
          </p:cNvPr>
          <p:cNvSpPr>
            <a:spLocks noGrp="1"/>
          </p:cNvSpPr>
          <p:nvPr>
            <p:ph type="title"/>
          </p:nvPr>
        </p:nvSpPr>
        <p:spPr>
          <a:xfrm>
            <a:off x="685800" y="1634067"/>
            <a:ext cx="4080932" cy="3310468"/>
          </a:xfrm>
        </p:spPr>
        <p:txBody>
          <a:bodyPr vert="horz" lIns="91440" tIns="45720" rIns="91440" bIns="45720" rtlCol="0" anchor="b" anchorCtr="0">
            <a:normAutofit/>
          </a:bodyPr>
          <a:lstStyle/>
          <a:p>
            <a:pPr algn="l">
              <a:lnSpc>
                <a:spcPct val="90000"/>
              </a:lnSpc>
            </a:pPr>
            <a:r>
              <a:rPr lang="en-US" sz="4200">
                <a:solidFill>
                  <a:schemeClr val="bg1"/>
                </a:solidFill>
              </a:rPr>
              <a:t>INVENTORY OF PARTS, CIRCUIT BUILDING, AND DISPLAYING OF MESSAGES</a:t>
            </a:r>
          </a:p>
        </p:txBody>
      </p:sp>
      <p:grpSp>
        <p:nvGrpSpPr>
          <p:cNvPr id="21" name="Group 20">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22"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21101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99BA-2F06-2B11-4A53-F30B28C03455}"/>
              </a:ext>
            </a:extLst>
          </p:cNvPr>
          <p:cNvSpPr>
            <a:spLocks noGrp="1"/>
          </p:cNvSpPr>
          <p:nvPr>
            <p:ph type="title"/>
          </p:nvPr>
        </p:nvSpPr>
        <p:spPr>
          <a:xfrm>
            <a:off x="1484311" y="1081548"/>
            <a:ext cx="3333495" cy="1504335"/>
          </a:xfrm>
        </p:spPr>
        <p:txBody>
          <a:bodyPr>
            <a:normAutofit/>
          </a:bodyPr>
          <a:lstStyle/>
          <a:p>
            <a:r>
              <a:rPr lang="en-US" sz="2400" dirty="0"/>
              <a:t>INVENTORY OF IOT KIT </a:t>
            </a:r>
          </a:p>
        </p:txBody>
      </p:sp>
      <p:sp>
        <p:nvSpPr>
          <p:cNvPr id="3" name="Content Placeholder 2">
            <a:extLst>
              <a:ext uri="{FF2B5EF4-FFF2-40B4-BE49-F238E27FC236}">
                <a16:creationId xmlns:a16="http://schemas.microsoft.com/office/drawing/2014/main" id="{BF71173C-BAF3-4327-868D-2DFA26A74BA9}"/>
              </a:ext>
            </a:extLst>
          </p:cNvPr>
          <p:cNvSpPr>
            <a:spLocks noGrp="1"/>
          </p:cNvSpPr>
          <p:nvPr>
            <p:ph idx="1"/>
          </p:nvPr>
        </p:nvSpPr>
        <p:spPr>
          <a:xfrm>
            <a:off x="1484311" y="2666999"/>
            <a:ext cx="3333496" cy="3124201"/>
          </a:xfrm>
        </p:spPr>
        <p:txBody>
          <a:bodyPr anchor="t">
            <a:normAutofit/>
          </a:bodyPr>
          <a:lstStyle/>
          <a:p>
            <a:r>
              <a:rPr lang="en-US" sz="1600" dirty="0"/>
              <a:t>Tech Core Lab Kit </a:t>
            </a:r>
          </a:p>
          <a:p>
            <a:r>
              <a:rPr lang="en-US" sz="1600" dirty="0"/>
              <a:t>ESP32 (2)</a:t>
            </a:r>
          </a:p>
          <a:p>
            <a:r>
              <a:rPr lang="en-US" sz="1600" dirty="0"/>
              <a:t>LCD Modules (2)</a:t>
            </a:r>
          </a:p>
          <a:p>
            <a:r>
              <a:rPr lang="en-US" sz="1600" dirty="0"/>
              <a:t>Breadboards (3)</a:t>
            </a:r>
          </a:p>
          <a:p>
            <a:r>
              <a:rPr lang="en-US" sz="1600" dirty="0"/>
              <a:t>Mini Router</a:t>
            </a:r>
          </a:p>
          <a:p>
            <a:r>
              <a:rPr lang="en-US" sz="1600" dirty="0"/>
              <a:t>Patch Cable</a:t>
            </a:r>
          </a:p>
          <a:p>
            <a:r>
              <a:rPr lang="en-US" sz="1600" dirty="0"/>
              <a:t>Digital Multi meter</a:t>
            </a:r>
          </a:p>
          <a:p>
            <a:r>
              <a:rPr lang="en-US" sz="1600" dirty="0"/>
              <a:t>USB to Micro USB (2)</a:t>
            </a:r>
          </a:p>
          <a:p>
            <a:pPr marL="0" indent="0">
              <a:buNone/>
            </a:pPr>
            <a:endParaRPr lang="en-US" sz="1600" dirty="0"/>
          </a:p>
        </p:txBody>
      </p:sp>
      <p:pic>
        <p:nvPicPr>
          <p:cNvPr id="11" name="Picture 10" descr="A picture containing text, electronics, screenshot, bike&#10;&#10;Description automatically generated">
            <a:extLst>
              <a:ext uri="{FF2B5EF4-FFF2-40B4-BE49-F238E27FC236}">
                <a16:creationId xmlns:a16="http://schemas.microsoft.com/office/drawing/2014/main" id="{294C97BE-1990-D56B-8D0C-5F082206A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806" y="729163"/>
            <a:ext cx="7199567" cy="5399674"/>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01971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E013B-A57D-BEAC-600F-B502CCB8AE98}"/>
              </a:ext>
            </a:extLst>
          </p:cNvPr>
          <p:cNvSpPr>
            <a:spLocks noGrp="1"/>
          </p:cNvSpPr>
          <p:nvPr>
            <p:ph type="title"/>
          </p:nvPr>
        </p:nvSpPr>
        <p:spPr>
          <a:xfrm>
            <a:off x="1484311" y="1081548"/>
            <a:ext cx="3333495" cy="1504335"/>
          </a:xfrm>
        </p:spPr>
        <p:txBody>
          <a:bodyPr>
            <a:normAutofit/>
          </a:bodyPr>
          <a:lstStyle/>
          <a:p>
            <a:pPr algn="l">
              <a:lnSpc>
                <a:spcPct val="90000"/>
              </a:lnSpc>
            </a:pPr>
            <a:r>
              <a:rPr lang="en-US" sz="2400" dirty="0"/>
              <a:t>ORGANIZATION OF PROJECT COMPONENTS </a:t>
            </a:r>
          </a:p>
        </p:txBody>
      </p:sp>
      <p:sp>
        <p:nvSpPr>
          <p:cNvPr id="3" name="Content Placeholder 2">
            <a:extLst>
              <a:ext uri="{FF2B5EF4-FFF2-40B4-BE49-F238E27FC236}">
                <a16:creationId xmlns:a16="http://schemas.microsoft.com/office/drawing/2014/main" id="{D731C8C3-B9C6-699B-C614-9C45052FAE43}"/>
              </a:ext>
            </a:extLst>
          </p:cNvPr>
          <p:cNvSpPr>
            <a:spLocks noGrp="1"/>
          </p:cNvSpPr>
          <p:nvPr>
            <p:ph idx="1"/>
          </p:nvPr>
        </p:nvSpPr>
        <p:spPr>
          <a:xfrm>
            <a:off x="1484311" y="2666999"/>
            <a:ext cx="3333496" cy="3124201"/>
          </a:xfrm>
        </p:spPr>
        <p:txBody>
          <a:bodyPr anchor="t">
            <a:normAutofit/>
          </a:bodyPr>
          <a:lstStyle/>
          <a:p>
            <a:pPr>
              <a:lnSpc>
                <a:spcPct val="90000"/>
              </a:lnSpc>
            </a:pPr>
            <a:r>
              <a:rPr lang="en-US" sz="1200" dirty="0"/>
              <a:t>Arduino Mega 2560</a:t>
            </a:r>
          </a:p>
          <a:p>
            <a:pPr>
              <a:lnSpc>
                <a:spcPct val="90000"/>
              </a:lnSpc>
            </a:pPr>
            <a:r>
              <a:rPr lang="en-US" sz="1200" dirty="0"/>
              <a:t>Breadboard</a:t>
            </a:r>
          </a:p>
          <a:p>
            <a:pPr>
              <a:lnSpc>
                <a:spcPct val="90000"/>
              </a:lnSpc>
            </a:pPr>
            <a:r>
              <a:rPr lang="en-US" sz="1200" dirty="0"/>
              <a:t>Resistor 10k</a:t>
            </a:r>
          </a:p>
          <a:p>
            <a:pPr>
              <a:lnSpc>
                <a:spcPct val="90000"/>
              </a:lnSpc>
            </a:pPr>
            <a:r>
              <a:rPr lang="en-US" sz="1200" dirty="0"/>
              <a:t>LEDs</a:t>
            </a:r>
          </a:p>
          <a:p>
            <a:pPr>
              <a:lnSpc>
                <a:spcPct val="90000"/>
              </a:lnSpc>
            </a:pPr>
            <a:r>
              <a:rPr lang="en-US" sz="1200" dirty="0"/>
              <a:t>Ultrasonic Sensor</a:t>
            </a:r>
          </a:p>
          <a:p>
            <a:pPr>
              <a:lnSpc>
                <a:spcPct val="90000"/>
              </a:lnSpc>
            </a:pPr>
            <a:r>
              <a:rPr lang="en-US" sz="1200" dirty="0"/>
              <a:t>Passive Buzzer</a:t>
            </a:r>
          </a:p>
          <a:p>
            <a:pPr>
              <a:lnSpc>
                <a:spcPct val="90000"/>
              </a:lnSpc>
            </a:pPr>
            <a:r>
              <a:rPr lang="en-US" sz="1200" dirty="0"/>
              <a:t>Photoresistor</a:t>
            </a:r>
          </a:p>
          <a:p>
            <a:pPr>
              <a:lnSpc>
                <a:spcPct val="90000"/>
              </a:lnSpc>
            </a:pPr>
            <a:r>
              <a:rPr lang="en-US" sz="1200" dirty="0"/>
              <a:t>Wires</a:t>
            </a:r>
          </a:p>
          <a:p>
            <a:pPr>
              <a:lnSpc>
                <a:spcPct val="90000"/>
              </a:lnSpc>
            </a:pPr>
            <a:r>
              <a:rPr lang="en-US" sz="1200" dirty="0"/>
              <a:t>USB Type B cable</a:t>
            </a:r>
          </a:p>
          <a:p>
            <a:pPr>
              <a:lnSpc>
                <a:spcPct val="90000"/>
              </a:lnSpc>
            </a:pPr>
            <a:r>
              <a:rPr lang="en-US" sz="1200" dirty="0"/>
              <a:t>Water Sensor</a:t>
            </a:r>
          </a:p>
          <a:p>
            <a:pPr>
              <a:lnSpc>
                <a:spcPct val="90000"/>
              </a:lnSpc>
            </a:pPr>
            <a:r>
              <a:rPr lang="en-US" sz="1200" dirty="0"/>
              <a:t>DHT-11 Sensor</a:t>
            </a:r>
          </a:p>
        </p:txBody>
      </p:sp>
      <p:pic>
        <p:nvPicPr>
          <p:cNvPr id="5" name="Picture 4" descr="A picture containing electrical wiring, circuit, circuit component, electronic component&#10;&#10;Description automatically generated">
            <a:extLst>
              <a:ext uri="{FF2B5EF4-FFF2-40B4-BE49-F238E27FC236}">
                <a16:creationId xmlns:a16="http://schemas.microsoft.com/office/drawing/2014/main" id="{19BCA378-ED8C-DFFF-1889-27E5786BB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701" y="671719"/>
            <a:ext cx="7352749" cy="5514561"/>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78320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618F898B-B4A8-4AA9-557E-C3D48A93283C}"/>
              </a:ext>
            </a:extLst>
          </p:cNvPr>
          <p:cNvSpPr>
            <a:spLocks noGrp="1"/>
          </p:cNvSpPr>
          <p:nvPr>
            <p:ph type="title"/>
          </p:nvPr>
        </p:nvSpPr>
        <p:spPr>
          <a:xfrm>
            <a:off x="4052077" y="5045666"/>
            <a:ext cx="7413623" cy="835217"/>
          </a:xfrm>
        </p:spPr>
        <p:txBody>
          <a:bodyPr vert="horz" lIns="91440" tIns="45720" rIns="91440" bIns="45720" rtlCol="0" anchor="b" anchorCtr="0">
            <a:normAutofit/>
          </a:bodyPr>
          <a:lstStyle/>
          <a:p>
            <a:pPr algn="r"/>
            <a:r>
              <a:rPr lang="en-US" sz="4400" dirty="0"/>
              <a:t>CIRCUIT WITH RED LIGHT ON </a:t>
            </a:r>
          </a:p>
        </p:txBody>
      </p:sp>
      <p:pic>
        <p:nvPicPr>
          <p:cNvPr id="7" name="Picture 6" descr="A circuit board with a red light&#10;&#10;Description automatically generated with low confidence">
            <a:extLst>
              <a:ext uri="{FF2B5EF4-FFF2-40B4-BE49-F238E27FC236}">
                <a16:creationId xmlns:a16="http://schemas.microsoft.com/office/drawing/2014/main" id="{38DAF2BB-D431-14B5-51C9-32BE620CB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732" y="235023"/>
            <a:ext cx="6394256" cy="4795692"/>
          </a:xfrm>
          <a:prstGeom prst="rect">
            <a:avLst/>
          </a:prstGeom>
        </p:spPr>
      </p:pic>
    </p:spTree>
    <p:extLst>
      <p:ext uri="{BB962C8B-B14F-4D97-AF65-F5344CB8AC3E}">
        <p14:creationId xmlns:p14="http://schemas.microsoft.com/office/powerpoint/2010/main" val="22717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505</TotalTime>
  <Words>648</Words>
  <Application>Microsoft Office PowerPoint</Application>
  <PresentationFormat>Widescreen</PresentationFormat>
  <Paragraphs>68</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Corbel</vt:lpstr>
      <vt:lpstr>Parallax</vt:lpstr>
      <vt:lpstr>CEIS 101 COURSE PROJECT SMART HOME AUTOMATION AND SECURITY SYSTEM</vt:lpstr>
      <vt:lpstr>INTRODUCTION</vt:lpstr>
      <vt:lpstr>CIRCUIT SIMULATION IN TINKERCAD</vt:lpstr>
      <vt:lpstr>TINKERCAD CIRCUIT </vt:lpstr>
      <vt:lpstr>Tinkercad  Code </vt:lpstr>
      <vt:lpstr>INVENTORY OF PARTS, CIRCUIT BUILDING, AND DISPLAYING OF MESSAGES</vt:lpstr>
      <vt:lpstr>INVENTORY OF IOT KIT </vt:lpstr>
      <vt:lpstr>ORGANIZATION OF PROJECT COMPONENTS </vt:lpstr>
      <vt:lpstr>CIRCUIT WITH RED LIGHT ON </vt:lpstr>
      <vt:lpstr>SERIAL MONITOR</vt:lpstr>
      <vt:lpstr>ADDING DOOR SENSOR TO SMART HOME SYSTEM</vt:lpstr>
      <vt:lpstr>CIRCUIT OF DOOR CLOSED WITH GREEN LED ON </vt:lpstr>
      <vt:lpstr>CIRCUIT OF DOOR OPENED WITH GREEN LED OFF </vt:lpstr>
      <vt:lpstr>ARDUINO CODE</vt:lpstr>
      <vt:lpstr>SERIAL MONITOR</vt:lpstr>
      <vt:lpstr>ADDING DISTANCE SENSOR TO SMART HOME SYSTEM AND CONDUCTING DATA ANALYSIS</vt:lpstr>
      <vt:lpstr>CIRCUIT WITH GREEN LED ON</vt:lpstr>
      <vt:lpstr>CIRCUIT WITH YELLOW LED </vt:lpstr>
      <vt:lpstr>CIRCUIT WITH RED LED ON </vt:lpstr>
      <vt:lpstr>ARDUINO CODE</vt:lpstr>
      <vt:lpstr>PLOT OF DATA </vt:lpstr>
      <vt:lpstr>ADDING AUTOMATED LIGHT TO SMART HOME SECURITY SYSTEM</vt:lpstr>
      <vt:lpstr>CIRCUIT WITH AUTOMATED LED OFF</vt:lpstr>
      <vt:lpstr>CIRCUIT WITH AUTOMATED LED ON</vt:lpstr>
      <vt:lpstr>ARDUINO CODE </vt:lpstr>
      <vt:lpstr>SERIAL PLOTTER </vt:lpstr>
      <vt:lpstr>ADDING WATER LEVEL SENSOR AND DHT-11 SENSOR TO SMART HOME SECURITY SYSTEM</vt:lpstr>
      <vt:lpstr>CIRCUIT</vt:lpstr>
      <vt:lpstr>RED LED ON FOR WATER SENSOR</vt:lpstr>
      <vt:lpstr>Arduino Code</vt:lpstr>
      <vt:lpstr>SERIAL MONITOR</vt:lpstr>
      <vt:lpstr>CHALLENGES</vt:lpstr>
      <vt:lpstr>CAREER SKILLS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 101 COURSE PROJECT SMART HOME AUTOMATION AND SECURITY SYSTEM</dc:title>
  <dc:creator>Lavinier, Louimiah</dc:creator>
  <cp:lastModifiedBy>Lavinier, Louimiah</cp:lastModifiedBy>
  <cp:revision>5</cp:revision>
  <dcterms:created xsi:type="dcterms:W3CDTF">2023-06-15T12:42:34Z</dcterms:created>
  <dcterms:modified xsi:type="dcterms:W3CDTF">2023-06-19T14:06:58Z</dcterms:modified>
</cp:coreProperties>
</file>