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67" r:id="rId3"/>
    <p:sldId id="257" r:id="rId4"/>
    <p:sldId id="260" r:id="rId5"/>
    <p:sldId id="268" r:id="rId6"/>
    <p:sldId id="262" r:id="rId7"/>
    <p:sldId id="263" r:id="rId8"/>
    <p:sldId id="269" r:id="rId9"/>
    <p:sldId id="270" r:id="rId10"/>
    <p:sldId id="261"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96" autoAdjust="0"/>
    <p:restoredTop sz="94660"/>
  </p:normalViewPr>
  <p:slideViewPr>
    <p:cSldViewPr snapToGrid="0">
      <p:cViewPr varScale="1">
        <p:scale>
          <a:sx n="51" d="100"/>
          <a:sy n="51" d="100"/>
        </p:scale>
        <p:origin x="78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pPr algn="r"/>
            <a:fld id="{A37D6D71-8B28-4ED6-B932-04B197003D23}" type="datetimeFigureOut">
              <a:rPr lang="en-US" smtClean="0"/>
              <a:pPr algn="r"/>
              <a:t>6/19/2023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schemeClr val="bg1"/>
              </a:solidFill>
            </a:endParaRPr>
          </a:p>
        </p:txBody>
      </p:sp>
      <p:sp>
        <p:nvSpPr>
          <p:cNvPr id="6" name="Slide Number Placeholder 5"/>
          <p:cNvSpPr>
            <a:spLocks noGrp="1"/>
          </p:cNvSpPr>
          <p:nvPr>
            <p:ph type="sldNum" sz="quarter" idx="12"/>
          </p:nvPr>
        </p:nvSpPr>
        <p:spPr>
          <a:xfrm>
            <a:off x="10608958" y="5870575"/>
            <a:ext cx="551167" cy="3778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1613234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6/19/2023</a:t>
            </a:fld>
            <a:endParaRPr lang="en-US" spc="50" dirty="0"/>
          </a:p>
        </p:txBody>
      </p:sp>
      <p:sp>
        <p:nvSpPr>
          <p:cNvPr id="6" name="Footer Placeholder 5"/>
          <p:cNvSpPr>
            <a:spLocks noGrp="1"/>
          </p:cNvSpPr>
          <p:nvPr>
            <p:ph type="ftr" sz="quarter" idx="11"/>
          </p:nvPr>
        </p:nvSpPr>
        <p:spPr/>
        <p:txBody>
          <a:bodyPr/>
          <a:lstStyle/>
          <a:p>
            <a:endParaRPr lang="en-US" spc="50" dirty="0"/>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581015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6/19/2023</a:t>
            </a:fld>
            <a:endParaRPr lang="en-US" spc="50" dirty="0"/>
          </a:p>
        </p:txBody>
      </p:sp>
      <p:sp>
        <p:nvSpPr>
          <p:cNvPr id="5" name="Footer Placeholder 4"/>
          <p:cNvSpPr>
            <a:spLocks noGrp="1"/>
          </p:cNvSpPr>
          <p:nvPr>
            <p:ph type="ftr" sz="quarter" idx="11"/>
          </p:nvPr>
        </p:nvSpPr>
        <p:spPr/>
        <p:txBody>
          <a:bodyPr/>
          <a:lstStyle/>
          <a:p>
            <a:endParaRPr lang="en-US" spc="50" dirty="0"/>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12830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6/19/2023</a:t>
            </a:fld>
            <a:endParaRPr lang="en-US" spc="50" dirty="0"/>
          </a:p>
        </p:txBody>
      </p:sp>
      <p:sp>
        <p:nvSpPr>
          <p:cNvPr id="5" name="Footer Placeholder 4"/>
          <p:cNvSpPr>
            <a:spLocks noGrp="1"/>
          </p:cNvSpPr>
          <p:nvPr>
            <p:ph type="ftr" sz="quarter" idx="11"/>
          </p:nvPr>
        </p:nvSpPr>
        <p:spPr/>
        <p:txBody>
          <a:bodyPr/>
          <a:lstStyle/>
          <a:p>
            <a:endParaRPr lang="en-US" spc="50" dirty="0"/>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07012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6/19/2023</a:t>
            </a:fld>
            <a:endParaRPr lang="en-US" spc="50" dirty="0"/>
          </a:p>
        </p:txBody>
      </p:sp>
      <p:sp>
        <p:nvSpPr>
          <p:cNvPr id="5" name="Footer Placeholder 4"/>
          <p:cNvSpPr>
            <a:spLocks noGrp="1"/>
          </p:cNvSpPr>
          <p:nvPr>
            <p:ph type="ftr" sz="quarter" idx="11"/>
          </p:nvPr>
        </p:nvSpPr>
        <p:spPr/>
        <p:txBody>
          <a:bodyPr/>
          <a:lstStyle/>
          <a:p>
            <a:endParaRPr lang="en-US" spc="50" dirty="0"/>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699013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6/19/2023</a:t>
            </a:fld>
            <a:endParaRPr lang="en-US" spc="50" dirty="0"/>
          </a:p>
        </p:txBody>
      </p:sp>
      <p:sp>
        <p:nvSpPr>
          <p:cNvPr id="5" name="Footer Placeholder 4"/>
          <p:cNvSpPr>
            <a:spLocks noGrp="1"/>
          </p:cNvSpPr>
          <p:nvPr>
            <p:ph type="ftr" sz="quarter" idx="11"/>
          </p:nvPr>
        </p:nvSpPr>
        <p:spPr/>
        <p:txBody>
          <a:bodyPr/>
          <a:lstStyle/>
          <a:p>
            <a:endParaRPr lang="en-US" spc="50" dirty="0"/>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358069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6/19/2023</a:t>
            </a:fld>
            <a:endParaRPr lang="en-US" spc="50" dirty="0"/>
          </a:p>
        </p:txBody>
      </p:sp>
      <p:sp>
        <p:nvSpPr>
          <p:cNvPr id="5" name="Footer Placeholder 4"/>
          <p:cNvSpPr>
            <a:spLocks noGrp="1"/>
          </p:cNvSpPr>
          <p:nvPr>
            <p:ph type="ftr" sz="quarter" idx="11"/>
          </p:nvPr>
        </p:nvSpPr>
        <p:spPr/>
        <p:txBody>
          <a:bodyPr/>
          <a:lstStyle/>
          <a:p>
            <a:endParaRPr lang="en-US" spc="50" dirty="0"/>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931492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206768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94251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77582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18329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6" name="Footer Placeholder 5"/>
          <p:cNvSpPr>
            <a:spLocks noGrp="1"/>
          </p:cNvSpPr>
          <p:nvPr>
            <p:ph type="ftr" sz="quarter" idx="11"/>
          </p:nvPr>
        </p:nvSpPr>
        <p:spPr/>
        <p:txBody>
          <a:bodyPr/>
          <a:lstStyle/>
          <a:p>
            <a:endParaRPr lang="en-US" dirty="0">
              <a:solidFill>
                <a:schemeClr val="tx1"/>
              </a:solidFill>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4902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8" name="Footer Placeholder 7"/>
          <p:cNvSpPr>
            <a:spLocks noGrp="1"/>
          </p:cNvSpPr>
          <p:nvPr>
            <p:ph type="ftr" sz="quarter" idx="11"/>
          </p:nvPr>
        </p:nvSpPr>
        <p:spPr/>
        <p:txBody>
          <a:bodyPr/>
          <a:lstStyle/>
          <a:p>
            <a:endParaRPr lang="en-US" dirty="0">
              <a:solidFill>
                <a:schemeClr val="tx1"/>
              </a:solidFill>
            </a:endParaRPr>
          </a:p>
        </p:txBody>
      </p:sp>
      <p:sp>
        <p:nvSpPr>
          <p:cNvPr id="9" name="Slide Number Placeholder 8"/>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995487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4" name="Footer Placeholder 3"/>
          <p:cNvSpPr>
            <a:spLocks noGrp="1"/>
          </p:cNvSpPr>
          <p:nvPr>
            <p:ph type="ftr" sz="quarter" idx="11"/>
          </p:nvPr>
        </p:nvSpPr>
        <p:spPr/>
        <p:txBody>
          <a:bodyPr/>
          <a:lstStyle/>
          <a:p>
            <a:endParaRPr lang="en-US" dirty="0">
              <a:solidFill>
                <a:schemeClr val="tx1"/>
              </a:solidFill>
            </a:endParaRPr>
          </a:p>
        </p:txBody>
      </p:sp>
      <p:sp>
        <p:nvSpPr>
          <p:cNvPr id="5" name="Slide Number Placeholder 4"/>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621385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3" name="Footer Placeholder 2"/>
          <p:cNvSpPr>
            <a:spLocks noGrp="1"/>
          </p:cNvSpPr>
          <p:nvPr>
            <p:ph type="ftr" sz="quarter" idx="11"/>
          </p:nvPr>
        </p:nvSpPr>
        <p:spPr/>
        <p:txBody>
          <a:bodyPr/>
          <a:lstStyle/>
          <a:p>
            <a:endParaRPr lang="en-US" dirty="0">
              <a:solidFill>
                <a:schemeClr val="tx1"/>
              </a:solidFill>
            </a:endParaRPr>
          </a:p>
        </p:txBody>
      </p:sp>
      <p:sp>
        <p:nvSpPr>
          <p:cNvPr id="4" name="Slide Number Placeholder 3"/>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76550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6" name="Footer Placeholder 5"/>
          <p:cNvSpPr>
            <a:spLocks noGrp="1"/>
          </p:cNvSpPr>
          <p:nvPr>
            <p:ph type="ftr" sz="quarter" idx="11"/>
          </p:nvPr>
        </p:nvSpPr>
        <p:spPr/>
        <p:txBody>
          <a:bodyPr/>
          <a:lstStyle/>
          <a:p>
            <a:endParaRPr lang="en-US" dirty="0">
              <a:solidFill>
                <a:schemeClr val="tx1"/>
              </a:solidFill>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12215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6/19/2023</a:t>
            </a:fld>
            <a:endParaRPr lang="en-US" dirty="0"/>
          </a:p>
        </p:txBody>
      </p:sp>
      <p:sp>
        <p:nvSpPr>
          <p:cNvPr id="6" name="Footer Placeholder 5"/>
          <p:cNvSpPr>
            <a:spLocks noGrp="1"/>
          </p:cNvSpPr>
          <p:nvPr>
            <p:ph type="ftr" sz="quarter" idx="11"/>
          </p:nvPr>
        </p:nvSpPr>
        <p:spPr/>
        <p:txBody>
          <a:bodyPr/>
          <a:lstStyle/>
          <a:p>
            <a:endParaRPr lang="en-US" dirty="0">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60752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r"/>
            <a:fld id="{A37D6D71-8B28-4ED6-B932-04B197003D23}" type="datetimeFigureOut">
              <a:rPr lang="en-US" smtClean="0"/>
              <a:pPr algn="r"/>
              <a:t>6/19/2023</a:t>
            </a:fld>
            <a:endParaRPr lang="en-US" spc="50"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spc="50"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342832982"/>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Picture 3" descr="A rainbow colored lines on a black background&#10;&#10;Description automatically generated with low confidence">
            <a:extLst>
              <a:ext uri="{FF2B5EF4-FFF2-40B4-BE49-F238E27FC236}">
                <a16:creationId xmlns:a16="http://schemas.microsoft.com/office/drawing/2014/main" id="{8CE7926E-3FA4-D793-B4FC-BE24842653A0}"/>
              </a:ext>
            </a:extLst>
          </p:cNvPr>
          <p:cNvPicPr>
            <a:picLocks noChangeAspect="1"/>
          </p:cNvPicPr>
          <p:nvPr/>
        </p:nvPicPr>
        <p:blipFill rotWithShape="1">
          <a:blip r:embed="rId3"/>
          <a:srcRect t="34686" b="9064"/>
          <a:stretch/>
        </p:blipFill>
        <p:spPr>
          <a:xfrm>
            <a:off x="20" y="10"/>
            <a:ext cx="12191980" cy="6857990"/>
          </a:xfrm>
          <a:prstGeom prst="rect">
            <a:avLst/>
          </a:prstGeom>
        </p:spPr>
      </p:pic>
      <p:pic>
        <p:nvPicPr>
          <p:cNvPr id="9" name="Picture 8">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0CFC1BAB-54C3-D482-5104-772379DDECF7}"/>
              </a:ext>
            </a:extLst>
          </p:cNvPr>
          <p:cNvSpPr>
            <a:spLocks noGrp="1"/>
          </p:cNvSpPr>
          <p:nvPr>
            <p:ph type="ctrTitle"/>
          </p:nvPr>
        </p:nvSpPr>
        <p:spPr>
          <a:xfrm>
            <a:off x="1922991" y="2298700"/>
            <a:ext cx="8347076" cy="1595952"/>
          </a:xfrm>
        </p:spPr>
        <p:txBody>
          <a:bodyPr>
            <a:normAutofit/>
          </a:bodyPr>
          <a:lstStyle/>
          <a:p>
            <a:pPr algn="ctr"/>
            <a:r>
              <a:rPr lang="en-US" dirty="0"/>
              <a:t>Linux Final Presentation</a:t>
            </a:r>
            <a:endParaRPr lang="en-US"/>
          </a:p>
        </p:txBody>
      </p:sp>
      <p:sp>
        <p:nvSpPr>
          <p:cNvPr id="3" name="Subtitle 2">
            <a:extLst>
              <a:ext uri="{FF2B5EF4-FFF2-40B4-BE49-F238E27FC236}">
                <a16:creationId xmlns:a16="http://schemas.microsoft.com/office/drawing/2014/main" id="{34BF7346-D8C4-21FF-9DFB-39C1A829F57B}"/>
              </a:ext>
            </a:extLst>
          </p:cNvPr>
          <p:cNvSpPr>
            <a:spLocks noGrp="1"/>
          </p:cNvSpPr>
          <p:nvPr>
            <p:ph type="subTitle" idx="1"/>
          </p:nvPr>
        </p:nvSpPr>
        <p:spPr>
          <a:xfrm>
            <a:off x="1918758" y="3894653"/>
            <a:ext cx="8355542" cy="664647"/>
          </a:xfrm>
        </p:spPr>
        <p:txBody>
          <a:bodyPr>
            <a:normAutofit/>
          </a:bodyPr>
          <a:lstStyle/>
          <a:p>
            <a:pPr algn="ctr"/>
            <a:r>
              <a:rPr lang="en-US"/>
              <a:t>By: Louimiah J. Lavinier</a:t>
            </a:r>
          </a:p>
        </p:txBody>
      </p:sp>
    </p:spTree>
    <p:extLst>
      <p:ext uri="{BB962C8B-B14F-4D97-AF65-F5344CB8AC3E}">
        <p14:creationId xmlns:p14="http://schemas.microsoft.com/office/powerpoint/2010/main" val="3144477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060575" y="148776"/>
            <a:ext cx="10131425" cy="1456267"/>
          </a:xfrm>
        </p:spPr>
        <p:txBody>
          <a:bodyPr>
            <a:normAutofit/>
          </a:bodyPr>
          <a:lstStyle/>
          <a:p>
            <a:r>
              <a:rPr lang="en-US" sz="4400" dirty="0"/>
              <a:t>Change script file permissions</a:t>
            </a:r>
          </a:p>
        </p:txBody>
      </p:sp>
      <p:pic>
        <p:nvPicPr>
          <p:cNvPr id="4" name="Picture 3" descr="A screenshot of a computer program&#10;&#10;Description automatically generated with medium confidence">
            <a:extLst>
              <a:ext uri="{FF2B5EF4-FFF2-40B4-BE49-F238E27FC236}">
                <a16:creationId xmlns:a16="http://schemas.microsoft.com/office/drawing/2014/main" id="{6FFF3C11-66C8-0088-5DFD-3DC05C4647AC}"/>
              </a:ext>
            </a:extLst>
          </p:cNvPr>
          <p:cNvPicPr>
            <a:picLocks noChangeAspect="1"/>
          </p:cNvPicPr>
          <p:nvPr/>
        </p:nvPicPr>
        <p:blipFill rotWithShape="1">
          <a:blip r:embed="rId2">
            <a:extLst>
              <a:ext uri="{28A0092B-C50C-407E-A947-70E740481C1C}">
                <a14:useLocalDpi xmlns:a14="http://schemas.microsoft.com/office/drawing/2010/main" val="0"/>
              </a:ext>
            </a:extLst>
          </a:blip>
          <a:srcRect t="15195" r="1311"/>
          <a:stretch/>
        </p:blipFill>
        <p:spPr>
          <a:xfrm>
            <a:off x="2308238" y="2018598"/>
            <a:ext cx="7572476" cy="4690626"/>
          </a:xfrm>
          <a:prstGeom prst="rect">
            <a:avLst/>
          </a:prstGeom>
        </p:spPr>
      </p:pic>
    </p:spTree>
    <p:extLst>
      <p:ext uri="{BB962C8B-B14F-4D97-AF65-F5344CB8AC3E}">
        <p14:creationId xmlns:p14="http://schemas.microsoft.com/office/powerpoint/2010/main" val="42493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369040" y="317814"/>
            <a:ext cx="10131425" cy="1456267"/>
          </a:xfrm>
        </p:spPr>
        <p:txBody>
          <a:bodyPr>
            <a:noAutofit/>
          </a:bodyPr>
          <a:lstStyle/>
          <a:p>
            <a:r>
              <a:rPr lang="en-US" sz="4000" dirty="0"/>
              <a:t>Set the PATH variable</a:t>
            </a:r>
          </a:p>
        </p:txBody>
      </p:sp>
      <p:pic>
        <p:nvPicPr>
          <p:cNvPr id="4" name="Picture 3" descr="A screenshot of a computer&#10;&#10;Description automatically generated">
            <a:extLst>
              <a:ext uri="{FF2B5EF4-FFF2-40B4-BE49-F238E27FC236}">
                <a16:creationId xmlns:a16="http://schemas.microsoft.com/office/drawing/2014/main" id="{992DF023-B497-2DA5-2860-AF1435E6A13F}"/>
              </a:ext>
            </a:extLst>
          </p:cNvPr>
          <p:cNvPicPr>
            <a:picLocks noChangeAspect="1"/>
          </p:cNvPicPr>
          <p:nvPr/>
        </p:nvPicPr>
        <p:blipFill rotWithShape="1">
          <a:blip r:embed="rId2">
            <a:extLst>
              <a:ext uri="{28A0092B-C50C-407E-A947-70E740481C1C}">
                <a14:useLocalDpi xmlns:a14="http://schemas.microsoft.com/office/drawing/2010/main" val="0"/>
              </a:ext>
            </a:extLst>
          </a:blip>
          <a:srcRect l="5286" t="17438" r="24552" b="6119"/>
          <a:stretch/>
        </p:blipFill>
        <p:spPr>
          <a:xfrm>
            <a:off x="2953062" y="2103098"/>
            <a:ext cx="5711252" cy="4437088"/>
          </a:xfrm>
          <a:prstGeom prst="rect">
            <a:avLst/>
          </a:prstGeom>
        </p:spPr>
      </p:pic>
    </p:spTree>
    <p:extLst>
      <p:ext uri="{BB962C8B-B14F-4D97-AF65-F5344CB8AC3E}">
        <p14:creationId xmlns:p14="http://schemas.microsoft.com/office/powerpoint/2010/main" val="1244916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870024" y="267602"/>
            <a:ext cx="10131425" cy="1456267"/>
          </a:xfrm>
        </p:spPr>
        <p:txBody>
          <a:bodyPr>
            <a:noAutofit/>
          </a:bodyPr>
          <a:lstStyle/>
          <a:p>
            <a:r>
              <a:rPr lang="en-US" sz="4000" dirty="0"/>
              <a:t>Make the PATH variable permanent</a:t>
            </a:r>
          </a:p>
        </p:txBody>
      </p:sp>
      <p:pic>
        <p:nvPicPr>
          <p:cNvPr id="4" name="Picture 3" descr="A screenshot of a computer screen&#10;&#10;Description automatically generated with medium confidence">
            <a:extLst>
              <a:ext uri="{FF2B5EF4-FFF2-40B4-BE49-F238E27FC236}">
                <a16:creationId xmlns:a16="http://schemas.microsoft.com/office/drawing/2014/main" id="{9229377C-FC5E-BE03-9565-C3C0BADB23F7}"/>
              </a:ext>
            </a:extLst>
          </p:cNvPr>
          <p:cNvPicPr>
            <a:picLocks noChangeAspect="1"/>
          </p:cNvPicPr>
          <p:nvPr/>
        </p:nvPicPr>
        <p:blipFill rotWithShape="1">
          <a:blip r:embed="rId2">
            <a:extLst>
              <a:ext uri="{28A0092B-C50C-407E-A947-70E740481C1C}">
                <a14:useLocalDpi xmlns:a14="http://schemas.microsoft.com/office/drawing/2010/main" val="0"/>
              </a:ext>
            </a:extLst>
          </a:blip>
          <a:srcRect l="5758" t="5145" r="3516" b="9116"/>
          <a:stretch/>
        </p:blipFill>
        <p:spPr>
          <a:xfrm>
            <a:off x="2609263" y="1723869"/>
            <a:ext cx="6970426" cy="4976736"/>
          </a:xfrm>
          <a:prstGeom prst="rect">
            <a:avLst/>
          </a:prstGeom>
        </p:spPr>
      </p:pic>
    </p:spTree>
    <p:extLst>
      <p:ext uri="{BB962C8B-B14F-4D97-AF65-F5344CB8AC3E}">
        <p14:creationId xmlns:p14="http://schemas.microsoft.com/office/powerpoint/2010/main" val="2228887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382D-9056-8A3B-F667-7750BF533285}"/>
              </a:ext>
            </a:extLst>
          </p:cNvPr>
          <p:cNvSpPr>
            <a:spLocks noGrp="1"/>
          </p:cNvSpPr>
          <p:nvPr>
            <p:ph type="title"/>
          </p:nvPr>
        </p:nvSpPr>
        <p:spPr>
          <a:xfrm>
            <a:off x="4955458" y="639097"/>
            <a:ext cx="6593075" cy="1612490"/>
          </a:xfrm>
        </p:spPr>
        <p:txBody>
          <a:bodyPr>
            <a:normAutofit/>
          </a:bodyPr>
          <a:lstStyle/>
          <a:p>
            <a:r>
              <a:rPr lang="en-US"/>
              <a:t>User and group management</a:t>
            </a:r>
          </a:p>
        </p:txBody>
      </p:sp>
      <p:pic>
        <p:nvPicPr>
          <p:cNvPr id="5" name="Picture 4" descr="Drawings on colourful paper">
            <a:extLst>
              <a:ext uri="{FF2B5EF4-FFF2-40B4-BE49-F238E27FC236}">
                <a16:creationId xmlns:a16="http://schemas.microsoft.com/office/drawing/2014/main" id="{FCC73BA6-265F-BDFA-A124-21D81DE6F43A}"/>
              </a:ext>
            </a:extLst>
          </p:cNvPr>
          <p:cNvPicPr>
            <a:picLocks noChangeAspect="1"/>
          </p:cNvPicPr>
          <p:nvPr/>
        </p:nvPicPr>
        <p:blipFill rotWithShape="1">
          <a:blip r:embed="rId3"/>
          <a:srcRect l="15909" r="38967" b="-2"/>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814AC76B-A43E-C0C0-69BD-0BA43A776356}"/>
              </a:ext>
            </a:extLst>
          </p:cNvPr>
          <p:cNvSpPr>
            <a:spLocks noGrp="1"/>
          </p:cNvSpPr>
          <p:nvPr>
            <p:ph idx="1"/>
          </p:nvPr>
        </p:nvSpPr>
        <p:spPr>
          <a:xfrm>
            <a:off x="4955458" y="2251587"/>
            <a:ext cx="6593075" cy="3972232"/>
          </a:xfrm>
        </p:spPr>
        <p:txBody>
          <a:bodyPr>
            <a:normAutofit/>
          </a:bodyPr>
          <a:lstStyle/>
          <a:p>
            <a:r>
              <a:rPr lang="en-US" dirty="0"/>
              <a:t>Add users and groups in CLI</a:t>
            </a:r>
          </a:p>
          <a:p>
            <a:r>
              <a:rPr lang="en-US" b="0" dirty="0"/>
              <a:t>Test user and group settings</a:t>
            </a:r>
          </a:p>
          <a:p>
            <a:r>
              <a:rPr lang="en-US" b="0" dirty="0"/>
              <a:t>Add users in GUI</a:t>
            </a:r>
          </a:p>
          <a:p>
            <a:r>
              <a:rPr lang="en-US" b="0" dirty="0"/>
              <a:t>Remove users and groups</a:t>
            </a:r>
          </a:p>
          <a:p>
            <a:endParaRPr lang="en-US" dirty="0"/>
          </a:p>
        </p:txBody>
      </p:sp>
    </p:spTree>
    <p:extLst>
      <p:ext uri="{BB962C8B-B14F-4D97-AF65-F5344CB8AC3E}">
        <p14:creationId xmlns:p14="http://schemas.microsoft.com/office/powerpoint/2010/main" val="2951164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85801" y="90289"/>
            <a:ext cx="10131425" cy="1456267"/>
          </a:xfrm>
        </p:spPr>
        <p:txBody>
          <a:bodyPr>
            <a:noAutofit/>
          </a:bodyPr>
          <a:lstStyle/>
          <a:p>
            <a:r>
              <a:rPr lang="en-US" sz="4000" dirty="0"/>
              <a:t>Add users and groups in CLI</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685801" y="2784908"/>
            <a:ext cx="10131425" cy="3649133"/>
          </a:xfrm>
        </p:spPr>
        <p:txBody>
          <a:bodyPr>
            <a:normAutofit/>
          </a:bodyPr>
          <a:lstStyle/>
          <a:p>
            <a:pPr marL="0" indent="0">
              <a:buNone/>
            </a:pPr>
            <a:r>
              <a:rPr lang="en-US" sz="1800" dirty="0"/>
              <a:t>1. What does the </a:t>
            </a:r>
            <a:r>
              <a:rPr lang="en-US" sz="1800" i="1" dirty="0"/>
              <a:t>–m</a:t>
            </a:r>
            <a:r>
              <a:rPr lang="en-US" sz="1800" dirty="0"/>
              <a:t> option in the useradd command do?</a:t>
            </a:r>
          </a:p>
          <a:p>
            <a:pPr marL="0" indent="0">
              <a:buNone/>
            </a:pPr>
            <a:r>
              <a:rPr lang="en-US" dirty="0"/>
              <a:t>Allows you to copy all files from your system skeleton directory (/etc/skel) to newly created home directory. You can create a user home directory using the –m option.</a:t>
            </a:r>
          </a:p>
          <a:p>
            <a:pPr marL="0" indent="0">
              <a:buNone/>
            </a:pPr>
            <a:endParaRPr lang="en-US" dirty="0"/>
          </a:p>
          <a:p>
            <a:pPr marL="0" indent="0">
              <a:buNone/>
            </a:pPr>
            <a:r>
              <a:rPr lang="en-US" sz="1800" dirty="0"/>
              <a:t>2. What does the </a:t>
            </a:r>
            <a:r>
              <a:rPr lang="en-US" sz="1800" i="1" dirty="0"/>
              <a:t>-3</a:t>
            </a:r>
            <a:r>
              <a:rPr lang="en-US" sz="1800" dirty="0"/>
              <a:t> option in the tail command do?</a:t>
            </a:r>
          </a:p>
          <a:p>
            <a:pPr marL="0" indent="0">
              <a:buNone/>
            </a:pPr>
            <a:r>
              <a:rPr lang="en-US" dirty="0"/>
              <a:t>Prints the last 3 lines of a specified file.</a:t>
            </a:r>
          </a:p>
          <a:p>
            <a:endParaRPr lang="en-US" dirty="0"/>
          </a:p>
          <a:p>
            <a:pPr marL="0" indent="0">
              <a:buNone/>
            </a:pPr>
            <a:r>
              <a:rPr lang="en-US" sz="1800" dirty="0"/>
              <a:t>3. Which line of the </a:t>
            </a:r>
            <a:r>
              <a:rPr lang="en-US" sz="1800" i="1" dirty="0"/>
              <a:t>/etc/group </a:t>
            </a:r>
            <a:r>
              <a:rPr lang="en-US" sz="1800" dirty="0"/>
              <a:t>file lists members of the “students” group? </a:t>
            </a:r>
          </a:p>
          <a:p>
            <a:pPr marL="0" indent="0">
              <a:buNone/>
            </a:pPr>
            <a:r>
              <a:rPr lang="en-US" dirty="0"/>
              <a:t> </a:t>
            </a:r>
          </a:p>
          <a:p>
            <a:endParaRPr lang="en-US" dirty="0"/>
          </a:p>
          <a:p>
            <a:endParaRPr lang="en-US" sz="1800" dirty="0"/>
          </a:p>
          <a:p>
            <a:endParaRPr lang="en-US" dirty="0"/>
          </a:p>
          <a:p>
            <a:endParaRPr lang="en-US" dirty="0"/>
          </a:p>
        </p:txBody>
      </p:sp>
      <p:pic>
        <p:nvPicPr>
          <p:cNvPr id="4" name="Picture 3">
            <a:extLst>
              <a:ext uri="{FF2B5EF4-FFF2-40B4-BE49-F238E27FC236}">
                <a16:creationId xmlns:a16="http://schemas.microsoft.com/office/drawing/2014/main" id="{B3D8C29C-CCE1-05A6-203B-74DB3407AB31}"/>
              </a:ext>
            </a:extLst>
          </p:cNvPr>
          <p:cNvPicPr>
            <a:picLocks noChangeAspect="1"/>
          </p:cNvPicPr>
          <p:nvPr/>
        </p:nvPicPr>
        <p:blipFill>
          <a:blip r:embed="rId2"/>
          <a:stretch>
            <a:fillRect/>
          </a:stretch>
        </p:blipFill>
        <p:spPr>
          <a:xfrm>
            <a:off x="787490" y="5123423"/>
            <a:ext cx="2456200" cy="243303"/>
          </a:xfrm>
          <a:prstGeom prst="rect">
            <a:avLst/>
          </a:prstGeom>
        </p:spPr>
      </p:pic>
    </p:spTree>
    <p:extLst>
      <p:ext uri="{BB962C8B-B14F-4D97-AF65-F5344CB8AC3E}">
        <p14:creationId xmlns:p14="http://schemas.microsoft.com/office/powerpoint/2010/main" val="2811283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74758" y="162471"/>
            <a:ext cx="10131425" cy="1456267"/>
          </a:xfrm>
        </p:spPr>
        <p:txBody>
          <a:bodyPr>
            <a:normAutofit/>
          </a:bodyPr>
          <a:lstStyle/>
          <a:p>
            <a:r>
              <a:rPr lang="en-US" sz="4400" dirty="0"/>
              <a:t>Test user and group settings</a:t>
            </a:r>
          </a:p>
        </p:txBody>
      </p:sp>
      <p:pic>
        <p:nvPicPr>
          <p:cNvPr id="4" name="Picture 3" descr="A screenshot of a computer program&#10;&#10;Description automatically generated with medium confidence">
            <a:extLst>
              <a:ext uri="{FF2B5EF4-FFF2-40B4-BE49-F238E27FC236}">
                <a16:creationId xmlns:a16="http://schemas.microsoft.com/office/drawing/2014/main" id="{3E6BDC02-60C0-F76E-985F-60C9DA4DDA65}"/>
              </a:ext>
            </a:extLst>
          </p:cNvPr>
          <p:cNvPicPr>
            <a:picLocks noChangeAspect="1"/>
          </p:cNvPicPr>
          <p:nvPr/>
        </p:nvPicPr>
        <p:blipFill rotWithShape="1">
          <a:blip r:embed="rId2">
            <a:extLst>
              <a:ext uri="{28A0092B-C50C-407E-A947-70E740481C1C}">
                <a14:useLocalDpi xmlns:a14="http://schemas.microsoft.com/office/drawing/2010/main" val="0"/>
              </a:ext>
            </a:extLst>
          </a:blip>
          <a:srcRect l="1282" t="1421" r="2214" b="13426"/>
          <a:stretch/>
        </p:blipFill>
        <p:spPr>
          <a:xfrm>
            <a:off x="2144567" y="1913666"/>
            <a:ext cx="7899817" cy="4781863"/>
          </a:xfrm>
          <a:prstGeom prst="rect">
            <a:avLst/>
          </a:prstGeom>
        </p:spPr>
      </p:pic>
    </p:spTree>
    <p:extLst>
      <p:ext uri="{BB962C8B-B14F-4D97-AF65-F5344CB8AC3E}">
        <p14:creationId xmlns:p14="http://schemas.microsoft.com/office/powerpoint/2010/main" val="1489170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163519" y="237422"/>
            <a:ext cx="10131425" cy="1456267"/>
          </a:xfrm>
        </p:spPr>
        <p:txBody>
          <a:bodyPr>
            <a:noAutofit/>
          </a:bodyPr>
          <a:lstStyle/>
          <a:p>
            <a:r>
              <a:rPr lang="en-US" sz="4000" dirty="0"/>
              <a:t>Add users in GUI</a:t>
            </a:r>
          </a:p>
        </p:txBody>
      </p:sp>
      <p:pic>
        <p:nvPicPr>
          <p:cNvPr id="8" name="Picture 7" descr="A screenshot of a computer program&#10;&#10;Description automatically generated with medium confidence">
            <a:extLst>
              <a:ext uri="{FF2B5EF4-FFF2-40B4-BE49-F238E27FC236}">
                <a16:creationId xmlns:a16="http://schemas.microsoft.com/office/drawing/2014/main" id="{2E3CB06C-2B49-86A9-8093-34DDDC5EB35A}"/>
              </a:ext>
            </a:extLst>
          </p:cNvPr>
          <p:cNvPicPr>
            <a:picLocks noChangeAspect="1"/>
          </p:cNvPicPr>
          <p:nvPr/>
        </p:nvPicPr>
        <p:blipFill rotWithShape="1">
          <a:blip r:embed="rId2">
            <a:extLst>
              <a:ext uri="{28A0092B-C50C-407E-A947-70E740481C1C}">
                <a14:useLocalDpi xmlns:a14="http://schemas.microsoft.com/office/drawing/2010/main" val="0"/>
              </a:ext>
            </a:extLst>
          </a:blip>
          <a:srcRect l="788" t="2566" b="15046"/>
          <a:stretch/>
        </p:blipFill>
        <p:spPr>
          <a:xfrm>
            <a:off x="2518347" y="2018598"/>
            <a:ext cx="7711136" cy="4601980"/>
          </a:xfrm>
          <a:prstGeom prst="rect">
            <a:avLst/>
          </a:prstGeom>
        </p:spPr>
      </p:pic>
    </p:spTree>
    <p:extLst>
      <p:ext uri="{BB962C8B-B14F-4D97-AF65-F5344CB8AC3E}">
        <p14:creationId xmlns:p14="http://schemas.microsoft.com/office/powerpoint/2010/main" val="72410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784424" y="219993"/>
            <a:ext cx="10131425" cy="1456267"/>
          </a:xfrm>
        </p:spPr>
        <p:txBody>
          <a:bodyPr>
            <a:noAutofit/>
          </a:bodyPr>
          <a:lstStyle/>
          <a:p>
            <a:r>
              <a:rPr lang="en-US" sz="4000" dirty="0"/>
              <a:t>Remove users and groups</a:t>
            </a:r>
          </a:p>
        </p:txBody>
      </p:sp>
      <p:sp>
        <p:nvSpPr>
          <p:cNvPr id="8" name="Picture Placeholder 5">
            <a:extLst>
              <a:ext uri="{FF2B5EF4-FFF2-40B4-BE49-F238E27FC236}">
                <a16:creationId xmlns:a16="http://schemas.microsoft.com/office/drawing/2014/main" id="{E6D10F4A-EF48-44E4-9E79-740983EE7B9D}"/>
              </a:ext>
            </a:extLst>
          </p:cNvPr>
          <p:cNvSpPr txBox="1">
            <a:spLocks/>
          </p:cNvSpPr>
          <p:nvPr/>
        </p:nvSpPr>
        <p:spPr>
          <a:xfrm>
            <a:off x="6313007" y="3375732"/>
            <a:ext cx="4354455" cy="2575557"/>
          </a:xfrm>
          <a:prstGeom prst="rect">
            <a:avLst/>
          </a:prstGeom>
        </p:spPr>
      </p:sp>
      <p:sp>
        <p:nvSpPr>
          <p:cNvPr id="4" name="Picture Placeholder 5">
            <a:extLst>
              <a:ext uri="{FF2B5EF4-FFF2-40B4-BE49-F238E27FC236}">
                <a16:creationId xmlns:a16="http://schemas.microsoft.com/office/drawing/2014/main" id="{36B6316F-FA84-A519-6D27-9F3F144E27E3}"/>
              </a:ext>
            </a:extLst>
          </p:cNvPr>
          <p:cNvSpPr txBox="1">
            <a:spLocks/>
          </p:cNvSpPr>
          <p:nvPr/>
        </p:nvSpPr>
        <p:spPr>
          <a:xfrm>
            <a:off x="6164823" y="3174859"/>
            <a:ext cx="4088125" cy="2522289"/>
          </a:xfrm>
          <a:prstGeom prst="rect">
            <a:avLst/>
          </a:prstGeom>
        </p:spPr>
      </p:sp>
      <p:pic>
        <p:nvPicPr>
          <p:cNvPr id="5" name="Picture 4" descr="A screenshot of a computer&#10;&#10;Description automatically generated">
            <a:extLst>
              <a:ext uri="{FF2B5EF4-FFF2-40B4-BE49-F238E27FC236}">
                <a16:creationId xmlns:a16="http://schemas.microsoft.com/office/drawing/2014/main" id="{930C7CE6-4EB5-001C-B33E-9B30C822D8E5}"/>
              </a:ext>
            </a:extLst>
          </p:cNvPr>
          <p:cNvPicPr>
            <a:picLocks noChangeAspect="1"/>
          </p:cNvPicPr>
          <p:nvPr/>
        </p:nvPicPr>
        <p:blipFill rotWithShape="1">
          <a:blip r:embed="rId2">
            <a:extLst>
              <a:ext uri="{28A0092B-C50C-407E-A947-70E740481C1C}">
                <a14:useLocalDpi xmlns:a14="http://schemas.microsoft.com/office/drawing/2010/main" val="0"/>
              </a:ext>
            </a:extLst>
          </a:blip>
          <a:srcRect l="29071" t="11142" r="28182" b="14190"/>
          <a:stretch/>
        </p:blipFill>
        <p:spPr>
          <a:xfrm>
            <a:off x="516730" y="1633928"/>
            <a:ext cx="4755618" cy="5073715"/>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2E35422-D38C-78BD-37DB-8BF8FA1CF0C1}"/>
              </a:ext>
            </a:extLst>
          </p:cNvPr>
          <p:cNvPicPr>
            <a:picLocks noChangeAspect="1"/>
          </p:cNvPicPr>
          <p:nvPr/>
        </p:nvPicPr>
        <p:blipFill rotWithShape="1">
          <a:blip r:embed="rId3">
            <a:extLst>
              <a:ext uri="{28A0092B-C50C-407E-A947-70E740481C1C}">
                <a14:useLocalDpi xmlns:a14="http://schemas.microsoft.com/office/drawing/2010/main" val="0"/>
              </a:ext>
            </a:extLst>
          </a:blip>
          <a:srcRect l="23581" r="18417"/>
          <a:stretch/>
        </p:blipFill>
        <p:spPr>
          <a:xfrm>
            <a:off x="5654639" y="1633928"/>
            <a:ext cx="5166740" cy="5073715"/>
          </a:xfrm>
          <a:prstGeom prst="rect">
            <a:avLst/>
          </a:prstGeom>
        </p:spPr>
      </p:pic>
    </p:spTree>
    <p:extLst>
      <p:ext uri="{BB962C8B-B14F-4D97-AF65-F5344CB8AC3E}">
        <p14:creationId xmlns:p14="http://schemas.microsoft.com/office/powerpoint/2010/main" val="2867183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5AE8-734A-36D4-7509-9F14F453D902}"/>
              </a:ext>
            </a:extLst>
          </p:cNvPr>
          <p:cNvSpPr>
            <a:spLocks noGrp="1"/>
          </p:cNvSpPr>
          <p:nvPr>
            <p:ph type="title"/>
          </p:nvPr>
        </p:nvSpPr>
        <p:spPr>
          <a:xfrm>
            <a:off x="4955458" y="639097"/>
            <a:ext cx="6593075" cy="1612490"/>
          </a:xfrm>
        </p:spPr>
        <p:txBody>
          <a:bodyPr>
            <a:normAutofit/>
          </a:bodyPr>
          <a:lstStyle/>
          <a:p>
            <a:r>
              <a:rPr lang="en-US"/>
              <a:t>Network configuration</a:t>
            </a:r>
          </a:p>
        </p:txBody>
      </p:sp>
      <p:pic>
        <p:nvPicPr>
          <p:cNvPr id="5" name="Picture 4" descr="Abstract illustration of a graphene sheet">
            <a:extLst>
              <a:ext uri="{FF2B5EF4-FFF2-40B4-BE49-F238E27FC236}">
                <a16:creationId xmlns:a16="http://schemas.microsoft.com/office/drawing/2014/main" id="{4A790D6C-3BA0-ACE2-F22B-FA5575784A81}"/>
              </a:ext>
            </a:extLst>
          </p:cNvPr>
          <p:cNvPicPr>
            <a:picLocks noChangeAspect="1"/>
          </p:cNvPicPr>
          <p:nvPr/>
        </p:nvPicPr>
        <p:blipFill rotWithShape="1">
          <a:blip r:embed="rId3"/>
          <a:srcRect l="15805" r="39072" b="-2"/>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2DBD7415-9C2F-F628-4330-7BA543B39071}"/>
              </a:ext>
            </a:extLst>
          </p:cNvPr>
          <p:cNvSpPr>
            <a:spLocks noGrp="1"/>
          </p:cNvSpPr>
          <p:nvPr>
            <p:ph idx="1"/>
          </p:nvPr>
        </p:nvSpPr>
        <p:spPr>
          <a:xfrm>
            <a:off x="4955458" y="2251587"/>
            <a:ext cx="6593075" cy="3972232"/>
          </a:xfrm>
        </p:spPr>
        <p:txBody>
          <a:bodyPr>
            <a:normAutofit/>
          </a:bodyPr>
          <a:lstStyle/>
          <a:p>
            <a:r>
              <a:rPr lang="en-US" dirty="0"/>
              <a:t>Discover host IP configurations</a:t>
            </a:r>
          </a:p>
          <a:p>
            <a:r>
              <a:rPr lang="en-US" b="0" dirty="0"/>
              <a:t>Manage network interfaces</a:t>
            </a:r>
          </a:p>
          <a:p>
            <a:r>
              <a:rPr lang="en-US" b="0" dirty="0"/>
              <a:t>User network utilities</a:t>
            </a:r>
          </a:p>
          <a:p>
            <a:endParaRPr lang="en-US" dirty="0"/>
          </a:p>
        </p:txBody>
      </p:sp>
    </p:spTree>
    <p:extLst>
      <p:ext uri="{BB962C8B-B14F-4D97-AF65-F5344CB8AC3E}">
        <p14:creationId xmlns:p14="http://schemas.microsoft.com/office/powerpoint/2010/main" val="4196189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Autofit/>
          </a:bodyPr>
          <a:lstStyle/>
          <a:p>
            <a:r>
              <a:rPr lang="en-US" sz="4000" dirty="0"/>
              <a:t>Discover host IP configurations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normAutofit fontScale="32500" lnSpcReduction="20000"/>
          </a:bodyPr>
          <a:lstStyle/>
          <a:p>
            <a:pPr marL="0" indent="0">
              <a:buNone/>
            </a:pPr>
            <a:r>
              <a:rPr lang="en-US" sz="4800" dirty="0"/>
              <a:t>1. What is the IP address of your Ubuntu machine?</a:t>
            </a:r>
          </a:p>
          <a:p>
            <a:pPr marL="0" indent="0">
              <a:buNone/>
            </a:pPr>
            <a:r>
              <a:rPr lang="en-US" sz="4800" dirty="0"/>
              <a:t> 192.168.1.107</a:t>
            </a:r>
          </a:p>
          <a:p>
            <a:endParaRPr lang="en-US" sz="4800" dirty="0"/>
          </a:p>
          <a:p>
            <a:pPr marL="0" indent="0">
              <a:buNone/>
            </a:pPr>
            <a:r>
              <a:rPr lang="en-US" sz="4800" dirty="0"/>
              <a:t>2. What is the IP address of its default gateway?</a:t>
            </a:r>
          </a:p>
          <a:p>
            <a:pPr marL="0" indent="0">
              <a:buNone/>
            </a:pPr>
            <a:r>
              <a:rPr lang="en-US" sz="4800" dirty="0"/>
              <a:t> 192.168.1.1</a:t>
            </a:r>
          </a:p>
          <a:p>
            <a:endParaRPr lang="en-US" sz="4800" dirty="0"/>
          </a:p>
          <a:p>
            <a:pPr marL="0" indent="0">
              <a:buNone/>
            </a:pPr>
            <a:r>
              <a:rPr lang="en-US" sz="4800" dirty="0"/>
              <a:t>3. What is the IP address of its DHCP server?</a:t>
            </a:r>
          </a:p>
          <a:p>
            <a:pPr marL="0" indent="0">
              <a:buNone/>
            </a:pPr>
            <a:r>
              <a:rPr lang="en-US" sz="4800" dirty="0"/>
              <a:t>192.168.1.1</a:t>
            </a:r>
          </a:p>
          <a:p>
            <a:endParaRPr lang="en-US" sz="4800" dirty="0"/>
          </a:p>
          <a:p>
            <a:pPr marL="0" indent="0">
              <a:buNone/>
            </a:pPr>
            <a:r>
              <a:rPr lang="en-US" sz="4800" dirty="0"/>
              <a:t>4. What is the IP address of its DNS server?</a:t>
            </a:r>
          </a:p>
          <a:p>
            <a:pPr marL="0" indent="0">
              <a:buNone/>
            </a:pPr>
            <a:r>
              <a:rPr lang="en-US" sz="4800" dirty="0"/>
              <a:t>192.168.1.1</a:t>
            </a:r>
          </a:p>
          <a:p>
            <a:endParaRPr lang="en-US" dirty="0"/>
          </a:p>
          <a:p>
            <a:endParaRPr lang="en-US" dirty="0"/>
          </a:p>
          <a:p>
            <a:endParaRPr lang="en-US" dirty="0"/>
          </a:p>
        </p:txBody>
      </p:sp>
      <p:pic>
        <p:nvPicPr>
          <p:cNvPr id="6" name="Picture 5" descr="A screenshot of a computer&#10;&#10;Description automatically generated">
            <a:extLst>
              <a:ext uri="{FF2B5EF4-FFF2-40B4-BE49-F238E27FC236}">
                <a16:creationId xmlns:a16="http://schemas.microsoft.com/office/drawing/2014/main" id="{AB1A1841-2FE0-84BE-6829-96144BCA028D}"/>
              </a:ext>
            </a:extLst>
          </p:cNvPr>
          <p:cNvPicPr>
            <a:picLocks noChangeAspect="1"/>
          </p:cNvPicPr>
          <p:nvPr/>
        </p:nvPicPr>
        <p:blipFill rotWithShape="1">
          <a:blip r:embed="rId2">
            <a:extLst>
              <a:ext uri="{28A0092B-C50C-407E-A947-70E740481C1C}">
                <a14:useLocalDpi xmlns:a14="http://schemas.microsoft.com/office/drawing/2010/main" val="0"/>
              </a:ext>
            </a:extLst>
          </a:blip>
          <a:srcRect l="13576" t="17591" r="26768" b="-6121"/>
          <a:stretch/>
        </p:blipFill>
        <p:spPr>
          <a:xfrm>
            <a:off x="5751513" y="1952795"/>
            <a:ext cx="6127411" cy="4744023"/>
          </a:xfrm>
          <a:prstGeom prst="rect">
            <a:avLst/>
          </a:prstGeom>
        </p:spPr>
      </p:pic>
    </p:spTree>
    <p:extLst>
      <p:ext uri="{BB962C8B-B14F-4D97-AF65-F5344CB8AC3E}">
        <p14:creationId xmlns:p14="http://schemas.microsoft.com/office/powerpoint/2010/main" val="3083522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09CD-80C6-5792-C94C-C9776079FF88}"/>
              </a:ext>
            </a:extLst>
          </p:cNvPr>
          <p:cNvSpPr>
            <a:spLocks noGrp="1"/>
          </p:cNvSpPr>
          <p:nvPr>
            <p:ph type="title"/>
          </p:nvPr>
        </p:nvSpPr>
        <p:spPr>
          <a:xfrm>
            <a:off x="4955458" y="639097"/>
            <a:ext cx="6593075" cy="1612490"/>
          </a:xfrm>
        </p:spPr>
        <p:txBody>
          <a:bodyPr>
            <a:normAutofit/>
          </a:bodyPr>
          <a:lstStyle/>
          <a:p>
            <a:r>
              <a:rPr lang="en-US" dirty="0"/>
              <a:t>Introduction</a:t>
            </a:r>
          </a:p>
        </p:txBody>
      </p:sp>
      <p:pic>
        <p:nvPicPr>
          <p:cNvPr id="5" name="Picture 4" descr="Stack of magazines on table">
            <a:extLst>
              <a:ext uri="{FF2B5EF4-FFF2-40B4-BE49-F238E27FC236}">
                <a16:creationId xmlns:a16="http://schemas.microsoft.com/office/drawing/2014/main" id="{19FCF024-A682-F2BC-EF7B-7C11BC932FC3}"/>
              </a:ext>
            </a:extLst>
          </p:cNvPr>
          <p:cNvPicPr>
            <a:picLocks noChangeAspect="1"/>
          </p:cNvPicPr>
          <p:nvPr/>
        </p:nvPicPr>
        <p:blipFill rotWithShape="1">
          <a:blip r:embed="rId3"/>
          <a:srcRect l="43774" r="11103" b="-2"/>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11879BFC-5E7E-5A43-CA0B-69DD51CB2716}"/>
              </a:ext>
            </a:extLst>
          </p:cNvPr>
          <p:cNvSpPr>
            <a:spLocks noGrp="1"/>
          </p:cNvSpPr>
          <p:nvPr>
            <p:ph idx="1"/>
          </p:nvPr>
        </p:nvSpPr>
        <p:spPr>
          <a:xfrm>
            <a:off x="4955458" y="2251587"/>
            <a:ext cx="6593075" cy="3972232"/>
          </a:xfrm>
        </p:spPr>
        <p:txBody>
          <a:bodyPr>
            <a:normAutofit/>
          </a:bodyPr>
          <a:lstStyle/>
          <a:p>
            <a:pPr marL="0" indent="0">
              <a:buNone/>
            </a:pPr>
            <a:r>
              <a:rPr lang="en-US" dirty="0"/>
              <a:t>     According to the latest Linux usage statistics, 47.7% of the top 1,000 websites use Linux, while 38.8% of the top 10,000 use it. Globally, 96.3% percent of web servers and 32.8 million Linux users worldwide. In the corporate world Linux is very popular and devices we use everyday like android, uses Linux. Linux is also used in cyber security, specifically Kali Linux. The security parameters of Linux are well-known, and viruses or malware rarely infect them. It is supported on almost all major computer platforms and is one of the most widely supported operating systems.</a:t>
            </a:r>
          </a:p>
        </p:txBody>
      </p:sp>
    </p:spTree>
    <p:extLst>
      <p:ext uri="{BB962C8B-B14F-4D97-AF65-F5344CB8AC3E}">
        <p14:creationId xmlns:p14="http://schemas.microsoft.com/office/powerpoint/2010/main" val="2430432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85799" y="1150076"/>
            <a:ext cx="3659389" cy="4557849"/>
          </a:xfrm>
        </p:spPr>
        <p:txBody>
          <a:bodyPr>
            <a:normAutofit/>
          </a:bodyPr>
          <a:lstStyle/>
          <a:p>
            <a:r>
              <a:rPr lang="en-US" dirty="0"/>
              <a:t>Manage network interfaces</a:t>
            </a:r>
          </a:p>
        </p:txBody>
      </p:sp>
      <p:cxnSp>
        <p:nvCxnSpPr>
          <p:cNvPr id="14" name="Straight Connector 13">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4988658" y="1150076"/>
            <a:ext cx="6517543" cy="4557849"/>
          </a:xfrm>
        </p:spPr>
        <p:txBody>
          <a:bodyPr>
            <a:normAutofit/>
          </a:bodyPr>
          <a:lstStyle/>
          <a:p>
            <a:pPr marL="0" indent="0">
              <a:lnSpc>
                <a:spcPct val="90000"/>
              </a:lnSpc>
              <a:buNone/>
            </a:pPr>
            <a:r>
              <a:rPr lang="en-US" dirty="0"/>
              <a:t>1. Which DHCP message is shown in the output of the </a:t>
            </a:r>
            <a:r>
              <a:rPr lang="en-US" b="1" dirty="0"/>
              <a:t>sudo dhclient –v –r ens33</a:t>
            </a:r>
            <a:r>
              <a:rPr lang="en-US" dirty="0"/>
              <a:t> command?</a:t>
            </a:r>
          </a:p>
          <a:p>
            <a:pPr marL="0" indent="0">
              <a:lnSpc>
                <a:spcPct val="90000"/>
              </a:lnSpc>
              <a:buNone/>
            </a:pPr>
            <a:r>
              <a:rPr lang="en-US" dirty="0"/>
              <a:t>DHCPRELEASE</a:t>
            </a:r>
          </a:p>
          <a:p>
            <a:pPr>
              <a:lnSpc>
                <a:spcPct val="90000"/>
              </a:lnSpc>
            </a:pPr>
            <a:endParaRPr lang="en-US" dirty="0"/>
          </a:p>
          <a:p>
            <a:pPr>
              <a:lnSpc>
                <a:spcPct val="90000"/>
              </a:lnSpc>
            </a:pPr>
            <a:endParaRPr lang="en-US" dirty="0"/>
          </a:p>
          <a:p>
            <a:pPr>
              <a:lnSpc>
                <a:spcPct val="90000"/>
              </a:lnSpc>
            </a:pPr>
            <a:endParaRPr lang="en-US" dirty="0"/>
          </a:p>
          <a:p>
            <a:pPr marL="0" indent="0">
              <a:lnSpc>
                <a:spcPct val="90000"/>
              </a:lnSpc>
              <a:buNone/>
            </a:pPr>
            <a:r>
              <a:rPr lang="en-US" dirty="0"/>
              <a:t>2. Which four DHCP messages are shown in the output of the </a:t>
            </a:r>
            <a:r>
              <a:rPr lang="en-US" b="1" dirty="0"/>
              <a:t>sudo dhclient –v ens33 </a:t>
            </a:r>
            <a:r>
              <a:rPr lang="en-US" dirty="0"/>
              <a:t>command?</a:t>
            </a:r>
          </a:p>
          <a:p>
            <a:pPr>
              <a:lnSpc>
                <a:spcPct val="90000"/>
              </a:lnSpc>
            </a:pPr>
            <a:r>
              <a:rPr lang="en-US" dirty="0"/>
              <a:t>DHCPDISCOVER</a:t>
            </a:r>
          </a:p>
          <a:p>
            <a:pPr>
              <a:lnSpc>
                <a:spcPct val="90000"/>
              </a:lnSpc>
            </a:pPr>
            <a:r>
              <a:rPr lang="en-US" dirty="0"/>
              <a:t>DHCPOFFER</a:t>
            </a:r>
          </a:p>
          <a:p>
            <a:pPr>
              <a:lnSpc>
                <a:spcPct val="90000"/>
              </a:lnSpc>
            </a:pPr>
            <a:r>
              <a:rPr lang="en-US" dirty="0"/>
              <a:t>DHCPREQUEST</a:t>
            </a:r>
          </a:p>
          <a:p>
            <a:pPr>
              <a:lnSpc>
                <a:spcPct val="90000"/>
              </a:lnSpc>
            </a:pPr>
            <a:r>
              <a:rPr lang="en-US" dirty="0"/>
              <a:t>DHCPACK</a:t>
            </a: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145510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180983" y="639097"/>
            <a:ext cx="3352256" cy="3746634"/>
          </a:xfrm>
        </p:spPr>
        <p:txBody>
          <a:bodyPr vert="horz" lIns="91440" tIns="45720" rIns="91440" bIns="45720" rtlCol="0" anchor="b">
            <a:normAutofit/>
          </a:bodyPr>
          <a:lstStyle/>
          <a:p>
            <a:r>
              <a:rPr lang="en-US" sz="4800" dirty="0"/>
              <a:t>Use network utilities</a:t>
            </a:r>
          </a:p>
        </p:txBody>
      </p:sp>
      <p:pic>
        <p:nvPicPr>
          <p:cNvPr id="4" name="Picture 3" descr="A screenshot of a computer&#10;&#10;Description automatically generated">
            <a:extLst>
              <a:ext uri="{FF2B5EF4-FFF2-40B4-BE49-F238E27FC236}">
                <a16:creationId xmlns:a16="http://schemas.microsoft.com/office/drawing/2014/main" id="{3D5D5D9F-6480-6434-5050-E074E0FCB082}"/>
              </a:ext>
            </a:extLst>
          </p:cNvPr>
          <p:cNvPicPr>
            <a:picLocks noChangeAspect="1"/>
          </p:cNvPicPr>
          <p:nvPr/>
        </p:nvPicPr>
        <p:blipFill rotWithShape="1">
          <a:blip r:embed="rId4">
            <a:extLst>
              <a:ext uri="{28A0092B-C50C-407E-A947-70E740481C1C}">
                <a14:useLocalDpi xmlns:a14="http://schemas.microsoft.com/office/drawing/2010/main" val="0"/>
              </a:ext>
            </a:extLst>
          </a:blip>
          <a:srcRect l="13453" t="13243" r="14750"/>
          <a:stretch/>
        </p:blipFill>
        <p:spPr>
          <a:xfrm>
            <a:off x="629810" y="1089668"/>
            <a:ext cx="6921364" cy="468358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58239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427411-4B7A-E552-7D6E-CD682BA65B5F}"/>
              </a:ext>
            </a:extLst>
          </p:cNvPr>
          <p:cNvSpPr>
            <a:spLocks noGrp="1"/>
          </p:cNvSpPr>
          <p:nvPr>
            <p:ph type="title"/>
          </p:nvPr>
        </p:nvSpPr>
        <p:spPr>
          <a:xfrm>
            <a:off x="4955458" y="639097"/>
            <a:ext cx="6593075" cy="1612490"/>
          </a:xfrm>
        </p:spPr>
        <p:txBody>
          <a:bodyPr>
            <a:normAutofit/>
          </a:bodyPr>
          <a:lstStyle/>
          <a:p>
            <a:r>
              <a:rPr lang="en-US"/>
              <a:t>System performance monitoring</a:t>
            </a:r>
          </a:p>
        </p:txBody>
      </p:sp>
      <p:pic>
        <p:nvPicPr>
          <p:cNvPr id="7" name="Picture 6" descr="Close-up of a screen&#10;&#10;Description automatically generated with medium confidence">
            <a:extLst>
              <a:ext uri="{FF2B5EF4-FFF2-40B4-BE49-F238E27FC236}">
                <a16:creationId xmlns:a16="http://schemas.microsoft.com/office/drawing/2014/main" id="{7B667433-DF2F-0B63-DACD-C2E109C3D5B1}"/>
              </a:ext>
            </a:extLst>
          </p:cNvPr>
          <p:cNvPicPr>
            <a:picLocks noChangeAspect="1"/>
          </p:cNvPicPr>
          <p:nvPr/>
        </p:nvPicPr>
        <p:blipFill rotWithShape="1">
          <a:blip r:embed="rId3"/>
          <a:srcRect l="9412" r="45464" b="-2"/>
          <a:stretch/>
        </p:blipFill>
        <p:spPr>
          <a:xfrm>
            <a:off x="20" y="975"/>
            <a:ext cx="4635988" cy="6858000"/>
          </a:xfrm>
          <a:prstGeom prst="rect">
            <a:avLst/>
          </a:prstGeom>
        </p:spPr>
      </p:pic>
      <p:sp>
        <p:nvSpPr>
          <p:cNvPr id="5" name="Content Placeholder 4">
            <a:extLst>
              <a:ext uri="{FF2B5EF4-FFF2-40B4-BE49-F238E27FC236}">
                <a16:creationId xmlns:a16="http://schemas.microsoft.com/office/drawing/2014/main" id="{520BDD1D-2B03-1AA9-583C-A185E9C39E57}"/>
              </a:ext>
            </a:extLst>
          </p:cNvPr>
          <p:cNvSpPr>
            <a:spLocks noGrp="1"/>
          </p:cNvSpPr>
          <p:nvPr>
            <p:ph idx="1"/>
          </p:nvPr>
        </p:nvSpPr>
        <p:spPr>
          <a:xfrm>
            <a:off x="4955458" y="2251587"/>
            <a:ext cx="6593075" cy="3972232"/>
          </a:xfrm>
        </p:spPr>
        <p:txBody>
          <a:bodyPr>
            <a:normAutofit/>
          </a:bodyPr>
          <a:lstStyle/>
          <a:p>
            <a:r>
              <a:rPr lang="en-US" dirty="0"/>
              <a:t>Monitor processes</a:t>
            </a:r>
          </a:p>
          <a:p>
            <a:r>
              <a:rPr lang="en-US" b="0" dirty="0"/>
              <a:t>Monitor user activities</a:t>
            </a:r>
          </a:p>
          <a:p>
            <a:r>
              <a:rPr lang="en-US" b="0" dirty="0"/>
              <a:t>Monitor network bandwidth usage</a:t>
            </a:r>
          </a:p>
          <a:p>
            <a:endParaRPr lang="en-US" dirty="0"/>
          </a:p>
        </p:txBody>
      </p:sp>
    </p:spTree>
    <p:extLst>
      <p:ext uri="{BB962C8B-B14F-4D97-AF65-F5344CB8AC3E}">
        <p14:creationId xmlns:p14="http://schemas.microsoft.com/office/powerpoint/2010/main" val="3674395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955458" y="0"/>
            <a:ext cx="6593075" cy="1612490"/>
          </a:xfrm>
        </p:spPr>
        <p:txBody>
          <a:bodyPr>
            <a:normAutofit/>
          </a:bodyPr>
          <a:lstStyle/>
          <a:p>
            <a:r>
              <a:rPr lang="en-US" dirty="0"/>
              <a:t>Monitor Linux processes</a:t>
            </a:r>
          </a:p>
        </p:txBody>
      </p:sp>
      <p:pic>
        <p:nvPicPr>
          <p:cNvPr id="9" name="Picture 8" descr="Graph on document with pen">
            <a:extLst>
              <a:ext uri="{FF2B5EF4-FFF2-40B4-BE49-F238E27FC236}">
                <a16:creationId xmlns:a16="http://schemas.microsoft.com/office/drawing/2014/main" id="{E7547C62-4613-F54B-8BEC-EDF2B1E6A843}"/>
              </a:ext>
            </a:extLst>
          </p:cNvPr>
          <p:cNvPicPr>
            <a:picLocks noChangeAspect="1"/>
          </p:cNvPicPr>
          <p:nvPr/>
        </p:nvPicPr>
        <p:blipFill rotWithShape="1">
          <a:blip r:embed="rId3"/>
          <a:srcRect l="34301" r="20576" b="-2"/>
          <a:stretch/>
        </p:blipFill>
        <p:spPr>
          <a:xfrm>
            <a:off x="20" y="975"/>
            <a:ext cx="4635988" cy="6858000"/>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4955457" y="2491430"/>
            <a:ext cx="6593075" cy="3972232"/>
          </a:xfrm>
        </p:spPr>
        <p:txBody>
          <a:bodyPr>
            <a:normAutofit/>
          </a:bodyPr>
          <a:lstStyle/>
          <a:p>
            <a:pPr marL="0" indent="0">
              <a:lnSpc>
                <a:spcPct val="90000"/>
              </a:lnSpc>
              <a:buNone/>
            </a:pPr>
            <a:r>
              <a:rPr lang="en-US" dirty="0"/>
              <a:t>1. What is the default action of the </a:t>
            </a:r>
            <a:r>
              <a:rPr lang="en-US" i="1" dirty="0"/>
              <a:t>15 SIGTERM </a:t>
            </a:r>
            <a:r>
              <a:rPr lang="en-US" dirty="0"/>
              <a:t>kill signal?</a:t>
            </a:r>
          </a:p>
          <a:p>
            <a:pPr marL="0" indent="0">
              <a:lnSpc>
                <a:spcPct val="90000"/>
              </a:lnSpc>
              <a:buNone/>
            </a:pPr>
            <a:r>
              <a:rPr lang="en-US" dirty="0"/>
              <a:t>Kill the highlighted process (SIGTERM is the default action of the kill command if you don’t specify an action. Kill ends a process by using the default signal SIGTERM which tells the process to shutdown.)</a:t>
            </a:r>
          </a:p>
          <a:p>
            <a:pPr>
              <a:lnSpc>
                <a:spcPct val="90000"/>
              </a:lnSpc>
            </a:pPr>
            <a:endParaRPr lang="en-US" dirty="0"/>
          </a:p>
          <a:p>
            <a:pPr marL="0" indent="0">
              <a:lnSpc>
                <a:spcPct val="90000"/>
              </a:lnSpc>
              <a:buNone/>
            </a:pPr>
            <a:r>
              <a:rPr lang="en-US" dirty="0"/>
              <a:t>2. In the System Monitor window, click on </a:t>
            </a:r>
            <a:r>
              <a:rPr lang="en-US" i="1" dirty="0"/>
              <a:t>% CPU </a:t>
            </a:r>
            <a:r>
              <a:rPr lang="en-US" dirty="0"/>
              <a:t>to sort the processes by CPU load. Which process shows the highest percentage of CPU usage?</a:t>
            </a:r>
          </a:p>
          <a:p>
            <a:pPr marL="0" indent="0">
              <a:lnSpc>
                <a:spcPct val="90000"/>
              </a:lnSpc>
              <a:buNone/>
            </a:pPr>
            <a:r>
              <a:rPr lang="en-US" dirty="0"/>
              <a:t>Gnome-shell (GUI)</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430227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955457" y="309314"/>
            <a:ext cx="6593075" cy="1612490"/>
          </a:xfrm>
        </p:spPr>
        <p:txBody>
          <a:bodyPr>
            <a:normAutofit/>
          </a:bodyPr>
          <a:lstStyle/>
          <a:p>
            <a:r>
              <a:rPr lang="en-US" dirty="0"/>
              <a:t>Monitor user activities</a:t>
            </a:r>
          </a:p>
        </p:txBody>
      </p:sp>
      <p:pic>
        <p:nvPicPr>
          <p:cNvPr id="19" name="Picture 8" descr="A checkered flag on a pole">
            <a:extLst>
              <a:ext uri="{FF2B5EF4-FFF2-40B4-BE49-F238E27FC236}">
                <a16:creationId xmlns:a16="http://schemas.microsoft.com/office/drawing/2014/main" id="{C7A68189-AEDA-E175-C506-504E728CA849}"/>
              </a:ext>
            </a:extLst>
          </p:cNvPr>
          <p:cNvPicPr>
            <a:picLocks noChangeAspect="1"/>
          </p:cNvPicPr>
          <p:nvPr/>
        </p:nvPicPr>
        <p:blipFill rotWithShape="1">
          <a:blip r:embed="rId3"/>
          <a:srcRect l="27151" r="27725" b="-2"/>
          <a:stretch/>
        </p:blipFill>
        <p:spPr>
          <a:xfrm>
            <a:off x="20" y="975"/>
            <a:ext cx="4635988" cy="6858000"/>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4955458" y="2251587"/>
            <a:ext cx="6593075" cy="3972232"/>
          </a:xfrm>
        </p:spPr>
        <p:txBody>
          <a:bodyPr>
            <a:normAutofit/>
          </a:bodyPr>
          <a:lstStyle/>
          <a:p>
            <a:pPr marL="0" indent="0">
              <a:lnSpc>
                <a:spcPct val="90000"/>
              </a:lnSpc>
              <a:buNone/>
            </a:pPr>
            <a:endParaRPr lang="en-US" dirty="0"/>
          </a:p>
          <a:p>
            <a:pPr marL="0" indent="0">
              <a:lnSpc>
                <a:spcPct val="90000"/>
              </a:lnSpc>
              <a:buNone/>
            </a:pPr>
            <a:r>
              <a:rPr lang="en-US" dirty="0"/>
              <a:t>1. What flag value is displayed in the output?</a:t>
            </a:r>
          </a:p>
          <a:p>
            <a:pPr marL="0" indent="0">
              <a:lnSpc>
                <a:spcPct val="90000"/>
              </a:lnSpc>
              <a:buNone/>
            </a:pPr>
            <a:r>
              <a:rPr lang="en-US" dirty="0"/>
              <a:t> S (superuser)</a:t>
            </a:r>
          </a:p>
          <a:p>
            <a:pPr>
              <a:lnSpc>
                <a:spcPct val="90000"/>
              </a:lnSpc>
            </a:pPr>
            <a:endParaRPr lang="en-US" dirty="0"/>
          </a:p>
          <a:p>
            <a:pPr marL="0" indent="0">
              <a:lnSpc>
                <a:spcPct val="90000"/>
              </a:lnSpc>
              <a:buNone/>
            </a:pPr>
            <a:r>
              <a:rPr lang="en-US" dirty="0"/>
              <a:t>2. Why is the name of the user who ran the processes shown as root, not student?</a:t>
            </a:r>
          </a:p>
          <a:p>
            <a:pPr marL="0" indent="0">
              <a:lnSpc>
                <a:spcPct val="90000"/>
              </a:lnSpc>
              <a:buNone/>
            </a:pPr>
            <a:r>
              <a:rPr lang="en-US" dirty="0"/>
              <a:t> Because sudo was used in front of the command. (superuser)</a:t>
            </a: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2785231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240437" y="189876"/>
            <a:ext cx="10131425" cy="1456267"/>
          </a:xfrm>
        </p:spPr>
        <p:txBody>
          <a:bodyPr>
            <a:normAutofit/>
          </a:bodyPr>
          <a:lstStyle/>
          <a:p>
            <a:r>
              <a:rPr lang="en-US" sz="4400" dirty="0"/>
              <a:t>Monitor network bandwidth usage</a:t>
            </a:r>
          </a:p>
        </p:txBody>
      </p:sp>
      <p:pic>
        <p:nvPicPr>
          <p:cNvPr id="4" name="Picture 3" descr="A screenshot of a computer&#10;&#10;Description automatically generated">
            <a:extLst>
              <a:ext uri="{FF2B5EF4-FFF2-40B4-BE49-F238E27FC236}">
                <a16:creationId xmlns:a16="http://schemas.microsoft.com/office/drawing/2014/main" id="{12BEA18A-4D85-AB1B-BAB0-81627AC401EF}"/>
              </a:ext>
            </a:extLst>
          </p:cNvPr>
          <p:cNvPicPr>
            <a:picLocks noChangeAspect="1"/>
          </p:cNvPicPr>
          <p:nvPr/>
        </p:nvPicPr>
        <p:blipFill rotWithShape="1">
          <a:blip r:embed="rId2">
            <a:extLst>
              <a:ext uri="{28A0092B-C50C-407E-A947-70E740481C1C}">
                <a14:useLocalDpi xmlns:a14="http://schemas.microsoft.com/office/drawing/2010/main" val="0"/>
              </a:ext>
            </a:extLst>
          </a:blip>
          <a:srcRect t="4328"/>
          <a:stretch/>
        </p:blipFill>
        <p:spPr>
          <a:xfrm>
            <a:off x="1889991" y="1866122"/>
            <a:ext cx="8234596" cy="4431468"/>
          </a:xfrm>
          <a:prstGeom prst="rect">
            <a:avLst/>
          </a:prstGeom>
        </p:spPr>
      </p:pic>
    </p:spTree>
    <p:extLst>
      <p:ext uri="{BB962C8B-B14F-4D97-AF65-F5344CB8AC3E}">
        <p14:creationId xmlns:p14="http://schemas.microsoft.com/office/powerpoint/2010/main" val="334236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314D-9CA1-46B2-86EC-D4C33EFA7E81}"/>
              </a:ext>
            </a:extLst>
          </p:cNvPr>
          <p:cNvSpPr>
            <a:spLocks noGrp="1"/>
          </p:cNvSpPr>
          <p:nvPr>
            <p:ph type="title"/>
          </p:nvPr>
        </p:nvSpPr>
        <p:spPr>
          <a:xfrm>
            <a:off x="4955458" y="639097"/>
            <a:ext cx="6593075" cy="1612490"/>
          </a:xfrm>
        </p:spPr>
        <p:txBody>
          <a:bodyPr>
            <a:normAutofit/>
          </a:bodyPr>
          <a:lstStyle/>
          <a:p>
            <a:r>
              <a:rPr lang="en-US" dirty="0"/>
              <a:t>Challenge's</a:t>
            </a:r>
          </a:p>
        </p:txBody>
      </p:sp>
      <p:pic>
        <p:nvPicPr>
          <p:cNvPr id="5" name="Picture 4" descr="Person walking up a stairs">
            <a:extLst>
              <a:ext uri="{FF2B5EF4-FFF2-40B4-BE49-F238E27FC236}">
                <a16:creationId xmlns:a16="http://schemas.microsoft.com/office/drawing/2014/main" id="{90AD08F5-324D-4B40-A3D4-2E6F72EB4990}"/>
              </a:ext>
            </a:extLst>
          </p:cNvPr>
          <p:cNvPicPr>
            <a:picLocks noChangeAspect="1"/>
          </p:cNvPicPr>
          <p:nvPr/>
        </p:nvPicPr>
        <p:blipFill rotWithShape="1">
          <a:blip r:embed="rId3"/>
          <a:srcRect l="37146" r="17730" b="-2"/>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EDB9C70E-05EF-2227-F11E-CAAC6D1C5AB2}"/>
              </a:ext>
            </a:extLst>
          </p:cNvPr>
          <p:cNvSpPr>
            <a:spLocks noGrp="1"/>
          </p:cNvSpPr>
          <p:nvPr>
            <p:ph idx="1"/>
          </p:nvPr>
        </p:nvSpPr>
        <p:spPr>
          <a:xfrm>
            <a:off x="4955458" y="2251587"/>
            <a:ext cx="6593075" cy="3972232"/>
          </a:xfrm>
        </p:spPr>
        <p:txBody>
          <a:bodyPr>
            <a:normAutofit/>
          </a:bodyPr>
          <a:lstStyle/>
          <a:p>
            <a:pPr marL="0" indent="0">
              <a:buNone/>
            </a:pPr>
            <a:r>
              <a:rPr lang="en-US" dirty="0"/>
              <a:t>     First challenge I faced was remembering the parameters that go with certain commands. Instead of trying to memorize every single one at one time, I focused on the one’s that are mostly used in the field and just keep learning from there. Another challenge for me was putting long commands together but I realized that if I break down each part of what I would want to accomplish I’ll remember much easier. So, for example if I want to copy or move to another destination, I know I need to specify if I'm copying or moving the file, what's the name of the file, and what's the destination. Same thing for even longer commands just taking my time, understanding the outcome that I’m looking for and remembering that sometimes I must add parameters and so on. Lastly, remembering to us sudo to execute certain commands.</a:t>
            </a:r>
          </a:p>
        </p:txBody>
      </p:sp>
    </p:spTree>
    <p:extLst>
      <p:ext uri="{BB962C8B-B14F-4D97-AF65-F5344CB8AC3E}">
        <p14:creationId xmlns:p14="http://schemas.microsoft.com/office/powerpoint/2010/main" val="3752206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D4BF-CA3E-3685-F7F1-FA3750CEE433}"/>
              </a:ext>
            </a:extLst>
          </p:cNvPr>
          <p:cNvSpPr>
            <a:spLocks noGrp="1"/>
          </p:cNvSpPr>
          <p:nvPr>
            <p:ph type="title"/>
          </p:nvPr>
        </p:nvSpPr>
        <p:spPr>
          <a:xfrm>
            <a:off x="4955458" y="639097"/>
            <a:ext cx="6593075" cy="1612490"/>
          </a:xfrm>
        </p:spPr>
        <p:txBody>
          <a:bodyPr>
            <a:normAutofit/>
          </a:bodyPr>
          <a:lstStyle/>
          <a:p>
            <a:r>
              <a:rPr lang="en-US" dirty="0"/>
              <a:t>Career skills</a:t>
            </a:r>
          </a:p>
        </p:txBody>
      </p:sp>
      <p:pic>
        <p:nvPicPr>
          <p:cNvPr id="5" name="Picture 4" descr="Person holding a puzzle piece">
            <a:extLst>
              <a:ext uri="{FF2B5EF4-FFF2-40B4-BE49-F238E27FC236}">
                <a16:creationId xmlns:a16="http://schemas.microsoft.com/office/drawing/2014/main" id="{FCC6DCC2-D6AE-1A79-97DF-6A1E17E79254}"/>
              </a:ext>
            </a:extLst>
          </p:cNvPr>
          <p:cNvPicPr>
            <a:picLocks noChangeAspect="1"/>
          </p:cNvPicPr>
          <p:nvPr/>
        </p:nvPicPr>
        <p:blipFill rotWithShape="1">
          <a:blip r:embed="rId3"/>
          <a:srcRect l="26993" r="27208" b="-1"/>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A343537E-5B11-FB0B-4D73-C4ED93A067F4}"/>
              </a:ext>
            </a:extLst>
          </p:cNvPr>
          <p:cNvSpPr>
            <a:spLocks noGrp="1"/>
          </p:cNvSpPr>
          <p:nvPr>
            <p:ph idx="1"/>
          </p:nvPr>
        </p:nvSpPr>
        <p:spPr>
          <a:xfrm>
            <a:off x="4955458" y="2251587"/>
            <a:ext cx="6593075" cy="3972232"/>
          </a:xfrm>
        </p:spPr>
        <p:txBody>
          <a:bodyPr>
            <a:normAutofit/>
          </a:bodyPr>
          <a:lstStyle/>
          <a:p>
            <a:r>
              <a:rPr lang="en-US" dirty="0"/>
              <a:t>Writing scripts</a:t>
            </a:r>
          </a:p>
          <a:p>
            <a:r>
              <a:rPr lang="en-US" dirty="0"/>
              <a:t>Learning Linux to set up corporate servers</a:t>
            </a:r>
          </a:p>
          <a:p>
            <a:r>
              <a:rPr lang="en-US" dirty="0"/>
              <a:t>Managing file and directories (creating and removing)</a:t>
            </a:r>
          </a:p>
          <a:p>
            <a:r>
              <a:rPr lang="en-US" dirty="0"/>
              <a:t>Configure and managing storage </a:t>
            </a:r>
          </a:p>
          <a:p>
            <a:r>
              <a:rPr lang="en-US" dirty="0"/>
              <a:t>Adding and removing permissions</a:t>
            </a:r>
          </a:p>
        </p:txBody>
      </p:sp>
    </p:spTree>
    <p:extLst>
      <p:ext uri="{BB962C8B-B14F-4D97-AF65-F5344CB8AC3E}">
        <p14:creationId xmlns:p14="http://schemas.microsoft.com/office/powerpoint/2010/main" val="909215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7569-DAB5-9985-6BC7-6B7AF1E63425}"/>
              </a:ext>
            </a:extLst>
          </p:cNvPr>
          <p:cNvSpPr>
            <a:spLocks noGrp="1"/>
          </p:cNvSpPr>
          <p:nvPr>
            <p:ph type="title"/>
          </p:nvPr>
        </p:nvSpPr>
        <p:spPr>
          <a:xfrm>
            <a:off x="4955458" y="639097"/>
            <a:ext cx="6593075" cy="1612490"/>
          </a:xfrm>
        </p:spPr>
        <p:txBody>
          <a:bodyPr>
            <a:normAutofit/>
          </a:bodyPr>
          <a:lstStyle/>
          <a:p>
            <a:r>
              <a:rPr lang="en-US" dirty="0"/>
              <a:t>Conclusion</a:t>
            </a:r>
          </a:p>
        </p:txBody>
      </p:sp>
      <p:pic>
        <p:nvPicPr>
          <p:cNvPr id="5" name="Picture 4" descr="Pen placed on top of a signature line">
            <a:extLst>
              <a:ext uri="{FF2B5EF4-FFF2-40B4-BE49-F238E27FC236}">
                <a16:creationId xmlns:a16="http://schemas.microsoft.com/office/drawing/2014/main" id="{EE5C5D45-62ED-CE18-3C90-8897156456CB}"/>
              </a:ext>
            </a:extLst>
          </p:cNvPr>
          <p:cNvPicPr>
            <a:picLocks noChangeAspect="1"/>
          </p:cNvPicPr>
          <p:nvPr/>
        </p:nvPicPr>
        <p:blipFill rotWithShape="1">
          <a:blip r:embed="rId3"/>
          <a:srcRect l="52317" r="2559" b="-2"/>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63245C1C-7F92-9514-2E1A-58CB94EC0B1D}"/>
              </a:ext>
            </a:extLst>
          </p:cNvPr>
          <p:cNvSpPr>
            <a:spLocks noGrp="1"/>
          </p:cNvSpPr>
          <p:nvPr>
            <p:ph idx="1"/>
          </p:nvPr>
        </p:nvSpPr>
        <p:spPr>
          <a:xfrm>
            <a:off x="4955458" y="2251587"/>
            <a:ext cx="6593075" cy="3972232"/>
          </a:xfrm>
        </p:spPr>
        <p:txBody>
          <a:bodyPr>
            <a:normAutofit/>
          </a:bodyPr>
          <a:lstStyle/>
          <a:p>
            <a:pPr marL="0" indent="0">
              <a:buNone/>
            </a:pPr>
            <a:r>
              <a:rPr lang="en-US" dirty="0"/>
              <a:t>     Linux offers so many great feature. Some of those being multitasking, multiple users, groups, access control list support, flexibility, and cost efficiency. Many companies use Linux as part of there IT infrastructure. Learning to administer Linux operating systems is a skill that can be used in many IT career paths because of the broad us of Linux. Linux is an amazing operating system and because cyber security is what I'm interested in I can wait to dive deeper into Kali Linux.</a:t>
            </a:r>
          </a:p>
        </p:txBody>
      </p:sp>
    </p:spTree>
    <p:extLst>
      <p:ext uri="{BB962C8B-B14F-4D97-AF65-F5344CB8AC3E}">
        <p14:creationId xmlns:p14="http://schemas.microsoft.com/office/powerpoint/2010/main" val="427409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78F81-6612-562C-D7FB-53BD97376520}"/>
              </a:ext>
            </a:extLst>
          </p:cNvPr>
          <p:cNvSpPr>
            <a:spLocks noGrp="1"/>
          </p:cNvSpPr>
          <p:nvPr>
            <p:ph type="title"/>
          </p:nvPr>
        </p:nvSpPr>
        <p:spPr>
          <a:xfrm>
            <a:off x="4955458" y="639097"/>
            <a:ext cx="6593075" cy="1612490"/>
          </a:xfrm>
        </p:spPr>
        <p:txBody>
          <a:bodyPr>
            <a:normAutofit/>
          </a:bodyPr>
          <a:lstStyle/>
          <a:p>
            <a:r>
              <a:rPr lang="en-US"/>
              <a:t>Linux File Systems Hierarchy</a:t>
            </a:r>
          </a:p>
        </p:txBody>
      </p:sp>
      <p:pic>
        <p:nvPicPr>
          <p:cNvPr id="17" name="Picture 6" descr="Coloured organisers on shelves">
            <a:extLst>
              <a:ext uri="{FF2B5EF4-FFF2-40B4-BE49-F238E27FC236}">
                <a16:creationId xmlns:a16="http://schemas.microsoft.com/office/drawing/2014/main" id="{3CE1C665-2AA6-1B20-4488-F5DD6F6B4B7A}"/>
              </a:ext>
            </a:extLst>
          </p:cNvPr>
          <p:cNvPicPr>
            <a:picLocks noChangeAspect="1"/>
          </p:cNvPicPr>
          <p:nvPr/>
        </p:nvPicPr>
        <p:blipFill rotWithShape="1">
          <a:blip r:embed="rId3"/>
          <a:srcRect l="17036" r="37334"/>
          <a:stretch/>
        </p:blipFill>
        <p:spPr>
          <a:xfrm>
            <a:off x="20" y="975"/>
            <a:ext cx="4635988" cy="6858000"/>
          </a:xfrm>
          <a:prstGeom prst="rect">
            <a:avLst/>
          </a:prstGeom>
        </p:spPr>
      </p:pic>
      <p:sp>
        <p:nvSpPr>
          <p:cNvPr id="5" name="Content Placeholder 4">
            <a:extLst>
              <a:ext uri="{FF2B5EF4-FFF2-40B4-BE49-F238E27FC236}">
                <a16:creationId xmlns:a16="http://schemas.microsoft.com/office/drawing/2014/main" id="{ACD002F1-C730-107E-E638-86B7A81026E1}"/>
              </a:ext>
            </a:extLst>
          </p:cNvPr>
          <p:cNvSpPr>
            <a:spLocks noGrp="1"/>
          </p:cNvSpPr>
          <p:nvPr>
            <p:ph idx="1"/>
          </p:nvPr>
        </p:nvSpPr>
        <p:spPr>
          <a:xfrm>
            <a:off x="4955458" y="2251587"/>
            <a:ext cx="6593075" cy="3972232"/>
          </a:xfrm>
        </p:spPr>
        <p:txBody>
          <a:bodyPr>
            <a:normAutofit/>
          </a:bodyPr>
          <a:lstStyle/>
          <a:p>
            <a:r>
              <a:rPr lang="en-US" b="0">
                <a:ea typeface="Times New Roman" panose="02020603050405020304" pitchFamily="18" charset="0"/>
              </a:rPr>
              <a:t>Navigate the Linux filesystem tree</a:t>
            </a:r>
          </a:p>
          <a:p>
            <a:r>
              <a:rPr lang="en-US" b="0">
                <a:ea typeface="Times New Roman" panose="02020603050405020304" pitchFamily="18" charset="0"/>
              </a:rPr>
              <a:t>Create directories and files</a:t>
            </a:r>
            <a:endParaRPr lang="en-US" b="0"/>
          </a:p>
          <a:p>
            <a:r>
              <a:rPr lang="en-US" b="0">
                <a:ea typeface="Times New Roman" panose="02020603050405020304" pitchFamily="18" charset="0"/>
              </a:rPr>
              <a:t>Copy and remove directories and files</a:t>
            </a:r>
          </a:p>
          <a:p>
            <a:r>
              <a:rPr lang="en-US" b="0">
                <a:ea typeface="Times New Roman" panose="02020603050405020304" pitchFamily="18" charset="0"/>
              </a:rPr>
              <a:t>Locate directories and files</a:t>
            </a:r>
            <a:endParaRPr lang="en-US" b="0"/>
          </a:p>
          <a:p>
            <a:endParaRPr lang="en-US" b="0"/>
          </a:p>
        </p:txBody>
      </p:sp>
    </p:spTree>
    <p:extLst>
      <p:ext uri="{BB962C8B-B14F-4D97-AF65-F5344CB8AC3E}">
        <p14:creationId xmlns:p14="http://schemas.microsoft.com/office/powerpoint/2010/main" val="299901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955458" y="639097"/>
            <a:ext cx="6593075" cy="1612490"/>
          </a:xfrm>
        </p:spPr>
        <p:txBody>
          <a:bodyPr vert="horz" lIns="91440" tIns="45720" rIns="91440" bIns="45720" rtlCol="0" anchor="ctr">
            <a:normAutofit/>
          </a:bodyPr>
          <a:lstStyle/>
          <a:p>
            <a:r>
              <a:rPr lang="en-US" sz="3600" spc="120" baseline="0" dirty="0"/>
              <a:t>Navigate the Linux filesystem tree</a:t>
            </a:r>
          </a:p>
        </p:txBody>
      </p:sp>
      <p:pic>
        <p:nvPicPr>
          <p:cNvPr id="9" name="Picture 8" descr="Small tree">
            <a:extLst>
              <a:ext uri="{FF2B5EF4-FFF2-40B4-BE49-F238E27FC236}">
                <a16:creationId xmlns:a16="http://schemas.microsoft.com/office/drawing/2014/main" id="{06D545E5-ED73-3ABA-D796-EAA326D8DF22}"/>
              </a:ext>
            </a:extLst>
          </p:cNvPr>
          <p:cNvPicPr>
            <a:picLocks noChangeAspect="1"/>
          </p:cNvPicPr>
          <p:nvPr/>
        </p:nvPicPr>
        <p:blipFill rotWithShape="1">
          <a:blip r:embed="rId4"/>
          <a:srcRect l="17979" r="36898" b="-2"/>
          <a:stretch/>
        </p:blipFill>
        <p:spPr>
          <a:xfrm>
            <a:off x="20" y="975"/>
            <a:ext cx="4635988" cy="6858000"/>
          </a:xfrm>
          <a:prstGeom prst="rect">
            <a:avLst/>
          </a:prstGeom>
        </p:spPr>
      </p:pic>
      <p:sp>
        <p:nvSpPr>
          <p:cNvPr id="24"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753228" y="3812006"/>
            <a:ext cx="7137017" cy="1483789"/>
          </a:xfrm>
        </p:spPr>
        <p:txBody>
          <a:bodyPr vert="horz" lIns="91440" tIns="45720" rIns="91440" bIns="45720" rtlCol="0" anchor="ctr">
            <a:normAutofit fontScale="25000" lnSpcReduction="20000"/>
          </a:bodyPr>
          <a:lstStyle/>
          <a:p>
            <a:pPr>
              <a:lnSpc>
                <a:spcPct val="90000"/>
              </a:lnSpc>
            </a:pPr>
            <a:r>
              <a:rPr lang="en-US" sz="5600" dirty="0"/>
              <a:t>1. What is the </a:t>
            </a:r>
            <a:r>
              <a:rPr lang="en-US" sz="5600" i="1" dirty="0"/>
              <a:t>pwd</a:t>
            </a:r>
            <a:r>
              <a:rPr lang="en-US" sz="5600" dirty="0"/>
              <a:t> command an acronym for? What about the </a:t>
            </a:r>
            <a:r>
              <a:rPr lang="en-US" sz="5600" i="1" dirty="0"/>
              <a:t>cd</a:t>
            </a:r>
            <a:r>
              <a:rPr lang="en-US" sz="5600" dirty="0"/>
              <a:t> command?</a:t>
            </a:r>
          </a:p>
          <a:p>
            <a:pPr>
              <a:lnSpc>
                <a:spcPct val="90000"/>
              </a:lnSpc>
              <a:buFont typeface="Arial"/>
              <a:buChar char="•"/>
            </a:pPr>
            <a:endParaRPr lang="en-US" sz="5600" dirty="0"/>
          </a:p>
          <a:p>
            <a:pPr>
              <a:lnSpc>
                <a:spcPct val="90000"/>
              </a:lnSpc>
            </a:pPr>
            <a:r>
              <a:rPr lang="en-US" sz="5600" dirty="0"/>
              <a:t>pwd (print working command) is used to display the current directory in the directory tree and cd (change directory) is used to change the current directory in the directory tree.</a:t>
            </a:r>
          </a:p>
          <a:p>
            <a:pPr>
              <a:lnSpc>
                <a:spcPct val="90000"/>
              </a:lnSpc>
              <a:buFont typeface="Arial"/>
              <a:buChar char="•"/>
            </a:pPr>
            <a:endParaRPr lang="en-US" sz="5600" dirty="0"/>
          </a:p>
          <a:p>
            <a:pPr>
              <a:lnSpc>
                <a:spcPct val="90000"/>
              </a:lnSpc>
              <a:buFont typeface="Arial"/>
              <a:buChar char="•"/>
            </a:pPr>
            <a:endParaRPr lang="en-US" sz="5600" dirty="0"/>
          </a:p>
          <a:p>
            <a:pPr>
              <a:lnSpc>
                <a:spcPct val="90000"/>
              </a:lnSpc>
              <a:buFont typeface="Arial"/>
              <a:buChar char="•"/>
            </a:pPr>
            <a:endParaRPr lang="en-US" sz="5600" dirty="0"/>
          </a:p>
          <a:p>
            <a:pPr>
              <a:lnSpc>
                <a:spcPct val="90000"/>
              </a:lnSpc>
            </a:pPr>
            <a:r>
              <a:rPr lang="en-US" sz="5600" dirty="0"/>
              <a:t>2. Explain the differences between a relative path and an absolute/full path in Linux.</a:t>
            </a:r>
          </a:p>
          <a:p>
            <a:pPr>
              <a:lnSpc>
                <a:spcPct val="90000"/>
              </a:lnSpc>
              <a:buFont typeface="Arial"/>
              <a:buChar char="•"/>
            </a:pPr>
            <a:endParaRPr lang="en-US" sz="5600" dirty="0"/>
          </a:p>
          <a:p>
            <a:pPr>
              <a:lnSpc>
                <a:spcPct val="90000"/>
              </a:lnSpc>
            </a:pPr>
            <a:r>
              <a:rPr lang="en-US" sz="5600" dirty="0"/>
              <a:t>A relative path is starts at your current location of the tree and an absolute path starts at the root of the tree.</a:t>
            </a:r>
          </a:p>
          <a:p>
            <a:pPr>
              <a:lnSpc>
                <a:spcPct val="90000"/>
              </a:lnSpc>
              <a:buFont typeface="Arial"/>
              <a:buChar char="•"/>
            </a:pPr>
            <a:endParaRPr lang="en-US" dirty="0"/>
          </a:p>
          <a:p>
            <a:pPr>
              <a:lnSpc>
                <a:spcPct val="90000"/>
              </a:lnSpc>
              <a:buFont typeface="Arial"/>
              <a:buChar char="•"/>
            </a:pPr>
            <a:endParaRPr lang="en-US" dirty="0"/>
          </a:p>
          <a:p>
            <a:pPr>
              <a:lnSpc>
                <a:spcPct val="90000"/>
              </a:lnSpc>
              <a:buFont typeface="Arial"/>
              <a:buChar char="•"/>
            </a:pPr>
            <a:endParaRPr lang="en-US" dirty="0"/>
          </a:p>
          <a:p>
            <a:pPr>
              <a:lnSpc>
                <a:spcPct val="90000"/>
              </a:lnSpc>
              <a:buFont typeface="Arial"/>
              <a:buChar char="•"/>
            </a:pPr>
            <a:endParaRPr lang="en-US" dirty="0"/>
          </a:p>
          <a:p>
            <a:pPr>
              <a:lnSpc>
                <a:spcPct val="90000"/>
              </a:lnSpc>
              <a:buFont typeface="Arial"/>
              <a:buChar char="•"/>
            </a:pPr>
            <a:endParaRPr lang="en-US" dirty="0"/>
          </a:p>
          <a:p>
            <a:pPr>
              <a:lnSpc>
                <a:spcPct val="90000"/>
              </a:lnSpc>
              <a:buFont typeface="Arial"/>
              <a:buChar char="•"/>
            </a:pPr>
            <a:endParaRPr lang="en-US" dirty="0"/>
          </a:p>
          <a:p>
            <a:pPr>
              <a:lnSpc>
                <a:spcPct val="90000"/>
              </a:lnSpc>
              <a:buFont typeface="Arial"/>
              <a:buChar char="•"/>
            </a:pPr>
            <a:endParaRPr lang="en-US" dirty="0"/>
          </a:p>
        </p:txBody>
      </p:sp>
    </p:spTree>
    <p:extLst>
      <p:ext uri="{BB962C8B-B14F-4D97-AF65-F5344CB8AC3E}">
        <p14:creationId xmlns:p14="http://schemas.microsoft.com/office/powerpoint/2010/main" val="323247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180983" y="639097"/>
            <a:ext cx="3352256" cy="3746634"/>
          </a:xfrm>
        </p:spPr>
        <p:txBody>
          <a:bodyPr vert="horz" lIns="91440" tIns="45720" rIns="91440" bIns="45720" rtlCol="0" anchor="b">
            <a:normAutofit/>
          </a:bodyPr>
          <a:lstStyle/>
          <a:p>
            <a:pPr>
              <a:spcAft>
                <a:spcPts val="1200"/>
              </a:spcAft>
            </a:pPr>
            <a:r>
              <a:rPr lang="en-US" sz="4400" dirty="0"/>
              <a:t>Create directories and files</a:t>
            </a:r>
          </a:p>
        </p:txBody>
      </p:sp>
      <p:pic>
        <p:nvPicPr>
          <p:cNvPr id="4" name="Picture 3">
            <a:extLst>
              <a:ext uri="{FF2B5EF4-FFF2-40B4-BE49-F238E27FC236}">
                <a16:creationId xmlns:a16="http://schemas.microsoft.com/office/drawing/2014/main" id="{8C721DBE-5CC2-D250-0FAE-3EE75C67D172}"/>
              </a:ext>
            </a:extLst>
          </p:cNvPr>
          <p:cNvPicPr>
            <a:picLocks noChangeAspect="1"/>
          </p:cNvPicPr>
          <p:nvPr/>
        </p:nvPicPr>
        <p:blipFill>
          <a:blip r:embed="rId4"/>
          <a:stretch>
            <a:fillRect/>
          </a:stretch>
        </p:blipFill>
        <p:spPr>
          <a:xfrm>
            <a:off x="658761" y="1152708"/>
            <a:ext cx="6921364" cy="455079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6461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180983" y="639097"/>
            <a:ext cx="3352256" cy="3746634"/>
          </a:xfrm>
        </p:spPr>
        <p:txBody>
          <a:bodyPr vert="horz" lIns="91440" tIns="45720" rIns="91440" bIns="45720" rtlCol="0" anchor="b">
            <a:normAutofit/>
          </a:bodyPr>
          <a:lstStyle/>
          <a:p>
            <a:pPr>
              <a:spcAft>
                <a:spcPts val="1200"/>
              </a:spcAft>
            </a:pPr>
            <a:r>
              <a:rPr lang="en-US" sz="4400" dirty="0"/>
              <a:t>Copy and remove directories and files</a:t>
            </a:r>
          </a:p>
        </p:txBody>
      </p:sp>
      <p:pic>
        <p:nvPicPr>
          <p:cNvPr id="4" name="Picture 3">
            <a:extLst>
              <a:ext uri="{FF2B5EF4-FFF2-40B4-BE49-F238E27FC236}">
                <a16:creationId xmlns:a16="http://schemas.microsoft.com/office/drawing/2014/main" id="{46070D70-4B7D-EE47-3C83-DBAAD6925F78}"/>
              </a:ext>
            </a:extLst>
          </p:cNvPr>
          <p:cNvPicPr>
            <a:picLocks noChangeAspect="1"/>
          </p:cNvPicPr>
          <p:nvPr/>
        </p:nvPicPr>
        <p:blipFill>
          <a:blip r:embed="rId4"/>
          <a:stretch>
            <a:fillRect/>
          </a:stretch>
        </p:blipFill>
        <p:spPr>
          <a:xfrm>
            <a:off x="629810" y="1190666"/>
            <a:ext cx="6921364" cy="448158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3314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180983" y="639097"/>
            <a:ext cx="3352256" cy="3746634"/>
          </a:xfrm>
        </p:spPr>
        <p:txBody>
          <a:bodyPr vert="horz" lIns="91440" tIns="45720" rIns="91440" bIns="45720" rtlCol="0" anchor="b">
            <a:normAutofit/>
          </a:bodyPr>
          <a:lstStyle/>
          <a:p>
            <a:pPr>
              <a:spcAft>
                <a:spcPts val="1200"/>
              </a:spcAft>
            </a:pPr>
            <a:r>
              <a:rPr lang="en-US" sz="4400" dirty="0"/>
              <a:t>Locate directories and files</a:t>
            </a:r>
          </a:p>
        </p:txBody>
      </p:sp>
      <p:pic>
        <p:nvPicPr>
          <p:cNvPr id="4" name="Picture 3">
            <a:extLst>
              <a:ext uri="{FF2B5EF4-FFF2-40B4-BE49-F238E27FC236}">
                <a16:creationId xmlns:a16="http://schemas.microsoft.com/office/drawing/2014/main" id="{016F8BFD-EB64-A8B1-4222-390BB452192F}"/>
              </a:ext>
            </a:extLst>
          </p:cNvPr>
          <p:cNvPicPr>
            <a:picLocks noChangeAspect="1"/>
          </p:cNvPicPr>
          <p:nvPr/>
        </p:nvPicPr>
        <p:blipFill>
          <a:blip r:embed="rId4"/>
          <a:stretch>
            <a:fillRect/>
          </a:stretch>
        </p:blipFill>
        <p:spPr>
          <a:xfrm>
            <a:off x="629810" y="1104149"/>
            <a:ext cx="6921364" cy="465461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23218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1A01FB-936B-AD76-6747-05F638A09446}"/>
              </a:ext>
            </a:extLst>
          </p:cNvPr>
          <p:cNvSpPr>
            <a:spLocks noGrp="1"/>
          </p:cNvSpPr>
          <p:nvPr>
            <p:ph type="title"/>
          </p:nvPr>
        </p:nvSpPr>
        <p:spPr>
          <a:xfrm>
            <a:off x="4955458" y="639097"/>
            <a:ext cx="6593075" cy="1612490"/>
          </a:xfrm>
        </p:spPr>
        <p:txBody>
          <a:bodyPr>
            <a:normAutofit/>
          </a:bodyPr>
          <a:lstStyle/>
          <a:p>
            <a:r>
              <a:rPr lang="en-US"/>
              <a:t>Linux Shell Scripts</a:t>
            </a:r>
          </a:p>
        </p:txBody>
      </p:sp>
      <p:pic>
        <p:nvPicPr>
          <p:cNvPr id="8" name="Picture 7" descr="Person using laptop computer">
            <a:extLst>
              <a:ext uri="{FF2B5EF4-FFF2-40B4-BE49-F238E27FC236}">
                <a16:creationId xmlns:a16="http://schemas.microsoft.com/office/drawing/2014/main" id="{2EBD9D79-9C43-030F-D9A0-A2A1DBB51EA2}"/>
              </a:ext>
            </a:extLst>
          </p:cNvPr>
          <p:cNvPicPr>
            <a:picLocks noChangeAspect="1"/>
          </p:cNvPicPr>
          <p:nvPr/>
        </p:nvPicPr>
        <p:blipFill rotWithShape="1">
          <a:blip r:embed="rId3">
            <a:extLst>
              <a:ext uri="{28A0092B-C50C-407E-A947-70E740481C1C}">
                <a14:useLocalDpi xmlns:a14="http://schemas.microsoft.com/office/drawing/2010/main" val="0"/>
              </a:ext>
            </a:extLst>
          </a:blip>
          <a:srcRect l="29984" r="31145" b="-1"/>
          <a:stretch/>
        </p:blipFill>
        <p:spPr>
          <a:xfrm>
            <a:off x="20" y="975"/>
            <a:ext cx="4635988" cy="6858000"/>
          </a:xfrm>
          <a:prstGeom prst="rect">
            <a:avLst/>
          </a:prstGeom>
        </p:spPr>
      </p:pic>
      <p:sp>
        <p:nvSpPr>
          <p:cNvPr id="6" name="Content Placeholder 5">
            <a:extLst>
              <a:ext uri="{FF2B5EF4-FFF2-40B4-BE49-F238E27FC236}">
                <a16:creationId xmlns:a16="http://schemas.microsoft.com/office/drawing/2014/main" id="{1617C0F2-7E58-4AC3-2CD3-923E6F7550D3}"/>
              </a:ext>
            </a:extLst>
          </p:cNvPr>
          <p:cNvSpPr>
            <a:spLocks noGrp="1"/>
          </p:cNvSpPr>
          <p:nvPr>
            <p:ph idx="1"/>
          </p:nvPr>
        </p:nvSpPr>
        <p:spPr>
          <a:xfrm>
            <a:off x="4955458" y="2251587"/>
            <a:ext cx="6593075" cy="3972232"/>
          </a:xfrm>
        </p:spPr>
        <p:txBody>
          <a:bodyPr>
            <a:normAutofit/>
          </a:bodyPr>
          <a:lstStyle/>
          <a:p>
            <a:r>
              <a:rPr lang="en-US" dirty="0"/>
              <a:t>Create a shell script</a:t>
            </a:r>
          </a:p>
          <a:p>
            <a:r>
              <a:rPr lang="en-US" b="0" dirty="0"/>
              <a:t>Change script file permissions</a:t>
            </a:r>
          </a:p>
          <a:p>
            <a:r>
              <a:rPr lang="en-US" b="0" dirty="0"/>
              <a:t>Set the PATH variable</a:t>
            </a:r>
          </a:p>
          <a:p>
            <a:r>
              <a:rPr lang="en-US" b="0" dirty="0"/>
              <a:t>Make the PATH variable permanent</a:t>
            </a:r>
          </a:p>
          <a:p>
            <a:endParaRPr lang="en-US" dirty="0"/>
          </a:p>
        </p:txBody>
      </p:sp>
    </p:spTree>
    <p:extLst>
      <p:ext uri="{BB962C8B-B14F-4D97-AF65-F5344CB8AC3E}">
        <p14:creationId xmlns:p14="http://schemas.microsoft.com/office/powerpoint/2010/main" val="3846443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955458" y="639097"/>
            <a:ext cx="6593075" cy="1612490"/>
          </a:xfrm>
        </p:spPr>
        <p:txBody>
          <a:bodyPr>
            <a:normAutofit/>
          </a:bodyPr>
          <a:lstStyle/>
          <a:p>
            <a:r>
              <a:rPr lang="en-US" dirty="0"/>
              <a:t>Create a shell script</a:t>
            </a:r>
          </a:p>
        </p:txBody>
      </p:sp>
      <p:pic>
        <p:nvPicPr>
          <p:cNvPr id="9" name="Picture 8" descr="Computer script on a screen">
            <a:extLst>
              <a:ext uri="{FF2B5EF4-FFF2-40B4-BE49-F238E27FC236}">
                <a16:creationId xmlns:a16="http://schemas.microsoft.com/office/drawing/2014/main" id="{9694F416-262B-591B-970E-74D5A333281F}"/>
              </a:ext>
            </a:extLst>
          </p:cNvPr>
          <p:cNvPicPr>
            <a:picLocks noChangeAspect="1"/>
          </p:cNvPicPr>
          <p:nvPr/>
        </p:nvPicPr>
        <p:blipFill rotWithShape="1">
          <a:blip r:embed="rId3"/>
          <a:srcRect l="7226" r="47651" b="-2"/>
          <a:stretch/>
        </p:blipFill>
        <p:spPr>
          <a:xfrm>
            <a:off x="20" y="975"/>
            <a:ext cx="4635988" cy="6858000"/>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4955458" y="2251587"/>
            <a:ext cx="6593075" cy="3972232"/>
          </a:xfrm>
        </p:spPr>
        <p:txBody>
          <a:bodyPr>
            <a:normAutofit/>
          </a:bodyPr>
          <a:lstStyle/>
          <a:p>
            <a:pPr marL="0" indent="0">
              <a:lnSpc>
                <a:spcPct val="90000"/>
              </a:lnSpc>
              <a:buNone/>
            </a:pPr>
            <a:r>
              <a:rPr lang="en-US" sz="1500" dirty="0"/>
              <a:t>1. What are the file permissions of the script? rw- rw- r--</a:t>
            </a:r>
          </a:p>
          <a:p>
            <a:pPr marL="0" indent="0">
              <a:lnSpc>
                <a:spcPct val="90000"/>
              </a:lnSpc>
              <a:buNone/>
            </a:pPr>
            <a:endParaRPr lang="en-US" sz="1500" dirty="0"/>
          </a:p>
          <a:p>
            <a:pPr marL="0" indent="0">
              <a:lnSpc>
                <a:spcPct val="90000"/>
              </a:lnSpc>
              <a:buNone/>
            </a:pPr>
            <a:r>
              <a:rPr lang="en-US" sz="1500" dirty="0"/>
              <a:t>2. What’s the name of the user-defined variable in the script? text</a:t>
            </a:r>
          </a:p>
          <a:p>
            <a:pPr>
              <a:lnSpc>
                <a:spcPct val="90000"/>
              </a:lnSpc>
            </a:pPr>
            <a:endParaRPr lang="en-US" sz="1500" dirty="0"/>
          </a:p>
          <a:p>
            <a:pPr marL="0" indent="0">
              <a:lnSpc>
                <a:spcPct val="90000"/>
              </a:lnSpc>
              <a:buNone/>
            </a:pPr>
            <a:r>
              <a:rPr lang="en-US" sz="1500" dirty="0"/>
              <a:t>3. Which redirection meta-character is used in the script? What does it do?</a:t>
            </a:r>
          </a:p>
          <a:p>
            <a:pPr marL="0" indent="0">
              <a:lnSpc>
                <a:spcPct val="90000"/>
              </a:lnSpc>
              <a:buNone/>
            </a:pPr>
            <a:r>
              <a:rPr lang="en-US" sz="1500" dirty="0"/>
              <a:t>Redirection meta-character &gt;&gt; is used in the script and it is used to append the new file and retain the prior contents.</a:t>
            </a:r>
          </a:p>
          <a:p>
            <a:pPr>
              <a:lnSpc>
                <a:spcPct val="90000"/>
              </a:lnSpc>
            </a:pPr>
            <a:endParaRPr lang="en-US" sz="1500" dirty="0"/>
          </a:p>
          <a:p>
            <a:pPr>
              <a:lnSpc>
                <a:spcPct val="90000"/>
              </a:lnSpc>
            </a:pPr>
            <a:endParaRPr lang="en-US" sz="1500" dirty="0"/>
          </a:p>
          <a:p>
            <a:pPr>
              <a:lnSpc>
                <a:spcPct val="90000"/>
              </a:lnSpc>
            </a:pPr>
            <a:endParaRPr lang="en-US" sz="1500" dirty="0"/>
          </a:p>
        </p:txBody>
      </p:sp>
    </p:spTree>
    <p:extLst>
      <p:ext uri="{BB962C8B-B14F-4D97-AF65-F5344CB8AC3E}">
        <p14:creationId xmlns:p14="http://schemas.microsoft.com/office/powerpoint/2010/main" val="28709116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280</TotalTime>
  <Words>1059</Words>
  <Application>Microsoft Office PowerPoint</Application>
  <PresentationFormat>Widescreen</PresentationFormat>
  <Paragraphs>122</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Celestial</vt:lpstr>
      <vt:lpstr>Linux Final Presentation</vt:lpstr>
      <vt:lpstr>Introduction</vt:lpstr>
      <vt:lpstr>Linux File Systems Hierarchy</vt:lpstr>
      <vt:lpstr>Navigate the Linux filesystem tree</vt:lpstr>
      <vt:lpstr>Create directories and files</vt:lpstr>
      <vt:lpstr>Copy and remove directories and files</vt:lpstr>
      <vt:lpstr>Locate directories and files</vt:lpstr>
      <vt:lpstr>Linux Shell Scripts</vt:lpstr>
      <vt:lpstr>Create a shell script</vt:lpstr>
      <vt:lpstr>Change script file permissions</vt:lpstr>
      <vt:lpstr>Set the PATH variable</vt:lpstr>
      <vt:lpstr>Make the PATH variable permanent</vt:lpstr>
      <vt:lpstr>User and group management</vt:lpstr>
      <vt:lpstr>Add users and groups in CLI</vt:lpstr>
      <vt:lpstr>Test user and group settings</vt:lpstr>
      <vt:lpstr>Add users in GUI</vt:lpstr>
      <vt:lpstr>Remove users and groups</vt:lpstr>
      <vt:lpstr>Network configuration</vt:lpstr>
      <vt:lpstr>Discover host IP configurations</vt:lpstr>
      <vt:lpstr>Manage network interfaces</vt:lpstr>
      <vt:lpstr>Use network utilities</vt:lpstr>
      <vt:lpstr>System performance monitoring</vt:lpstr>
      <vt:lpstr>Monitor Linux processes</vt:lpstr>
      <vt:lpstr>Monitor user activities</vt:lpstr>
      <vt:lpstr>Monitor network bandwidth usage</vt:lpstr>
      <vt:lpstr>Challenge's</vt:lpstr>
      <vt:lpstr>Career skills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Louimiah</dc:creator>
  <cp:lastModifiedBy>Lavinier, Louimiah</cp:lastModifiedBy>
  <cp:revision>7</cp:revision>
  <dcterms:created xsi:type="dcterms:W3CDTF">2023-06-16T21:37:57Z</dcterms:created>
  <dcterms:modified xsi:type="dcterms:W3CDTF">2023-06-19T18:10:15Z</dcterms:modified>
</cp:coreProperties>
</file>