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6"/>
  </p:notesMasterIdLst>
  <p:sldIdLst>
    <p:sldId id="256" r:id="rId4"/>
    <p:sldId id="257" r:id="rId5"/>
    <p:sldId id="258" r:id="rId6"/>
    <p:sldId id="270" r:id="rId7"/>
    <p:sldId id="273" r:id="rId8"/>
    <p:sldId id="261" r:id="rId9"/>
    <p:sldId id="274" r:id="rId10"/>
    <p:sldId id="272" r:id="rId11"/>
    <p:sldId id="275" r:id="rId12"/>
    <p:sldId id="278" r:id="rId13"/>
    <p:sldId id="279" r:id="rId14"/>
    <p:sldId id="280" r:id="rId15"/>
    <p:sldId id="281" r:id="rId16"/>
    <p:sldId id="282" r:id="rId17"/>
    <p:sldId id="283" r:id="rId18"/>
    <p:sldId id="284" r:id="rId19"/>
    <p:sldId id="285" r:id="rId20"/>
    <p:sldId id="286" r:id="rId21"/>
    <p:sldId id="289" r:id="rId22"/>
    <p:sldId id="290" r:id="rId23"/>
    <p:sldId id="291" r:id="rId24"/>
    <p:sldId id="292" r:id="rId25"/>
    <p:sldId id="293" r:id="rId26"/>
    <p:sldId id="294" r:id="rId27"/>
    <p:sldId id="295" r:id="rId28"/>
    <p:sldId id="298" r:id="rId29"/>
    <p:sldId id="299" r:id="rId30"/>
    <p:sldId id="300" r:id="rId31"/>
    <p:sldId id="301" r:id="rId32"/>
    <p:sldId id="302" r:id="rId33"/>
    <p:sldId id="303" r:id="rId34"/>
    <p:sldId id="304" r:id="rId35"/>
    <p:sldId id="307" r:id="rId36"/>
    <p:sldId id="308" r:id="rId37"/>
    <p:sldId id="309" r:id="rId38"/>
    <p:sldId id="310" r:id="rId39"/>
    <p:sldId id="311" r:id="rId40"/>
    <p:sldId id="312" r:id="rId41"/>
    <p:sldId id="313" r:id="rId42"/>
    <p:sldId id="314" r:id="rId43"/>
    <p:sldId id="315" r:id="rId44"/>
    <p:sldId id="3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84DB3-3D65-4DAB-81A0-FA900AF927BD}"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C9F40-EE41-49EA-826F-E0C0CE2BBB35}" type="slidenum">
              <a:rPr lang="en-US" smtClean="0"/>
              <a:t>‹#›</a:t>
            </a:fld>
            <a:endParaRPr lang="en-US"/>
          </a:p>
        </p:txBody>
      </p:sp>
    </p:spTree>
    <p:extLst>
      <p:ext uri="{BB962C8B-B14F-4D97-AF65-F5344CB8AC3E}">
        <p14:creationId xmlns:p14="http://schemas.microsoft.com/office/powerpoint/2010/main" val="428008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68289-2B31-4854-AF02-421996F38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61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C23F-5586-5400-A1D8-3448EE5BF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AD468-165C-6D43-9460-62F4746C3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95A82-7373-4CBC-8D3F-7114DA707257}"/>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54ECFBE3-93C2-B4F3-F19C-62E510F35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5ABCD-CF07-D654-0A3A-C4A8DEFE2B2F}"/>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360934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92AE-910C-E9F5-F779-B50F1122D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2EF9A8-0E85-A4B8-0A24-B48A926249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11751-E1F8-45F8-B89A-3E82644FB622}"/>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16907A13-7805-F1E3-5609-E06A5F07B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5B43F-7A8A-59F1-2BE9-B5F220076769}"/>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160529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9912A-4B5F-0C0F-F631-A4E14DA23A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A54464-01FD-340F-67B6-3424C5D1F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78B8C-4EE2-119A-25BD-8F33E2E86772}"/>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F0DA85A1-29AD-C665-3331-B889678CD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9405B-4B9D-B8B0-9D4A-876F810B6487}"/>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1519584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A0F3F9-156E-4EF3-BA68-696F205E2761}" type="datetime1">
              <a:rPr lang="en-US" smtClean="0"/>
              <a:t>2/22/2024</a:t>
            </a:fld>
            <a:endParaRPr lang="en-US"/>
          </a:p>
        </p:txBody>
      </p:sp>
      <p:sp>
        <p:nvSpPr>
          <p:cNvPr id="5" name="Footer Placeholder 4"/>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85690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97DB0-F323-4535-9F3B-4947BB48F7B0}" type="datetime1">
              <a:rPr lang="en-US" smtClean="0"/>
              <a:t>2/22/2024</a:t>
            </a:fld>
            <a:endParaRPr lang="en-US"/>
          </a:p>
        </p:txBody>
      </p:sp>
      <p:sp>
        <p:nvSpPr>
          <p:cNvPr id="5" name="Footer Placeholder 4"/>
          <p:cNvSpPr>
            <a:spLocks noGrp="1"/>
          </p:cNvSpPr>
          <p:nvPr>
            <p:ph type="ftr" sz="quarter" idx="11"/>
          </p:nvPr>
        </p:nvSpPr>
        <p:spPr>
          <a:xfrm>
            <a:off x="457200" y="6248400"/>
            <a:ext cx="11125200" cy="365125"/>
          </a:xfrm>
        </p:spPr>
        <p:txBody>
          <a:bodyPr/>
          <a:lstStyle>
            <a:lvl1pPr>
              <a:defRPr sz="1400"/>
            </a:lvl1p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4122272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D80293-6BE6-444F-B630-A475F4DA71C9}" type="datetime1">
              <a:rPr lang="en-US" smtClean="0"/>
              <a:t>2/22/2024</a:t>
            </a:fld>
            <a:endParaRPr lang="en-US"/>
          </a:p>
        </p:txBody>
      </p:sp>
      <p:sp>
        <p:nvSpPr>
          <p:cNvPr id="5" name="Footer Placeholder 4"/>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678851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5DCFD-10AB-4876-AAEB-B8410294480D}" type="datetime1">
              <a:rPr lang="en-US" smtClean="0"/>
              <a:t>2/22/2024</a:t>
            </a:fld>
            <a:endParaRPr lang="en-US"/>
          </a:p>
        </p:txBody>
      </p:sp>
      <p:sp>
        <p:nvSpPr>
          <p:cNvPr id="6" name="Footer Placeholder 5"/>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402948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4604A9-22F4-4B42-AFF1-19DF788F583B}" type="datetime1">
              <a:rPr lang="en-US" smtClean="0"/>
              <a:t>2/22/2024</a:t>
            </a:fld>
            <a:endParaRPr lang="en-US"/>
          </a:p>
        </p:txBody>
      </p:sp>
      <p:sp>
        <p:nvSpPr>
          <p:cNvPr id="8" name="Footer Placeholder 7"/>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17092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E7874F-ED8A-4B5B-903D-86EC5183131D}" type="datetime1">
              <a:rPr lang="en-US" smtClean="0"/>
              <a:t>2/22/2024</a:t>
            </a:fld>
            <a:endParaRPr lang="en-US"/>
          </a:p>
        </p:txBody>
      </p:sp>
      <p:sp>
        <p:nvSpPr>
          <p:cNvPr id="4" name="Footer Placeholder 3"/>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547339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C9338-0D02-4B47-BA3D-8C0AEF2D2FC7}" type="datetime1">
              <a:rPr lang="en-US" smtClean="0"/>
              <a:t>2/22/2024</a:t>
            </a:fld>
            <a:endParaRPr lang="en-US"/>
          </a:p>
        </p:txBody>
      </p:sp>
      <p:sp>
        <p:nvSpPr>
          <p:cNvPr id="3" name="Footer Placeholder 2"/>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542446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C46B4-1A7B-4FA3-8F57-2D90E6FFEA4C}" type="datetime1">
              <a:rPr lang="en-US" smtClean="0"/>
              <a:t>2/22/2024</a:t>
            </a:fld>
            <a:endParaRPr lang="en-US"/>
          </a:p>
        </p:txBody>
      </p:sp>
      <p:sp>
        <p:nvSpPr>
          <p:cNvPr id="6" name="Footer Placeholder 5"/>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16645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0137-7B54-E9A4-C97F-D82A4A730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374A4-423C-047E-8EDD-0A7979617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0DFA1-485A-B313-5656-930E0142E194}"/>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DD7ED30C-A076-51CA-AB61-C56592A1B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F2305-B2C9-8D62-C28E-EDE5B2152485}"/>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13002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055FE-6033-40C9-BA4A-137884CCC7B8}" type="datetime1">
              <a:rPr lang="en-US" smtClean="0"/>
              <a:t>2/22/2024</a:t>
            </a:fld>
            <a:endParaRPr lang="en-US"/>
          </a:p>
        </p:txBody>
      </p:sp>
      <p:sp>
        <p:nvSpPr>
          <p:cNvPr id="6" name="Footer Placeholder 5"/>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95617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893041-C69A-42AD-9EEF-9DFD777571AD}" type="datetime1">
              <a:rPr lang="en-US" smtClean="0"/>
              <a:t>2/22/2024</a:t>
            </a:fld>
            <a:endParaRPr lang="en-US"/>
          </a:p>
        </p:txBody>
      </p:sp>
      <p:sp>
        <p:nvSpPr>
          <p:cNvPr id="5" name="Footer Placeholder 4"/>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625621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958AD-622A-4BC7-AAF6-29D8820F2975}" type="datetime1">
              <a:rPr lang="en-US" smtClean="0"/>
              <a:t>2/22/2024</a:t>
            </a:fld>
            <a:endParaRPr lang="en-US"/>
          </a:p>
        </p:txBody>
      </p:sp>
      <p:sp>
        <p:nvSpPr>
          <p:cNvPr id="5" name="Footer Placeholder 4"/>
          <p:cNvSpPr>
            <a:spLocks noGrp="1"/>
          </p:cNvSpPr>
          <p:nvPr>
            <p:ph type="ftr" sz="quarter" idx="11"/>
          </p:nvPr>
        </p:nvSpPr>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397339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a:extLst>
              <a:ext uri="{FF2B5EF4-FFF2-40B4-BE49-F238E27FC236}">
                <a16:creationId xmlns:a16="http://schemas.microsoft.com/office/drawing/2014/main" id="{BD5EB22A-744C-E1B8-3BE7-EF55FDF50619}"/>
              </a:ext>
            </a:extLst>
          </p:cNvPr>
          <p:cNvSpPr>
            <a:spLocks noGrp="1"/>
          </p:cNvSpPr>
          <p:nvPr>
            <p:ph type="dt" sz="half" idx="10"/>
          </p:nvPr>
        </p:nvSpPr>
        <p:spPr/>
        <p:txBody>
          <a:bodyPr/>
          <a:lstStyle/>
          <a:p>
            <a:fld id="{70A77440-37D3-41D2-8B93-8ADC5328440E}" type="datetime1">
              <a:rPr lang="en-US" smtClean="0"/>
              <a:t>2/22/2024</a:t>
            </a:fld>
            <a:endParaRPr lang="en-US"/>
          </a:p>
        </p:txBody>
      </p:sp>
      <p:sp>
        <p:nvSpPr>
          <p:cNvPr id="9" name="Slide Number Placeholder 8">
            <a:extLst>
              <a:ext uri="{FF2B5EF4-FFF2-40B4-BE49-F238E27FC236}">
                <a16:creationId xmlns:a16="http://schemas.microsoft.com/office/drawing/2014/main" id="{8512C71D-1F95-A7B6-65F9-3901408ECEB3}"/>
              </a:ext>
            </a:extLst>
          </p:cNvPr>
          <p:cNvSpPr>
            <a:spLocks noGrp="1"/>
          </p:cNvSpPr>
          <p:nvPr>
            <p:ph type="sldNum" sz="quarter" idx="12"/>
          </p:nvPr>
        </p:nvSpPr>
        <p:spPr/>
        <p:txBody>
          <a:bodyPr/>
          <a:lstStyle/>
          <a:p>
            <a:fld id="{89447F04-5B4A-4B3A-B7B2-0498BAC8F13C}" type="slidenum">
              <a:rPr lang="en-US" smtClean="0"/>
              <a:pPr/>
              <a:t>‹#›</a:t>
            </a:fld>
            <a:endParaRPr lang="en-US"/>
          </a:p>
        </p:txBody>
      </p:sp>
      <p:sp>
        <p:nvSpPr>
          <p:cNvPr id="10" name="Title 9">
            <a:extLst>
              <a:ext uri="{FF2B5EF4-FFF2-40B4-BE49-F238E27FC236}">
                <a16:creationId xmlns:a16="http://schemas.microsoft.com/office/drawing/2014/main" id="{489E6D07-3406-FFE1-F04A-933D6765D9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7873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9E412DC-5AC8-4F5D-8DAE-9900AC624105}" type="datetime1">
              <a:rPr lang="en-US" smtClean="0"/>
              <a:t>2/22/2024</a:t>
            </a:fld>
            <a:endParaRPr lang="en-US"/>
          </a:p>
        </p:txBody>
      </p:sp>
      <p:sp>
        <p:nvSpPr>
          <p:cNvPr id="5" name="Footer Placeholder 4"/>
          <p:cNvSpPr>
            <a:spLocks noGrp="1"/>
          </p:cNvSpPr>
          <p:nvPr>
            <p:ph type="ftr" sz="quarter" idx="11"/>
          </p:nvPr>
        </p:nvSpPr>
        <p:spPr>
          <a:xfrm>
            <a:off x="609600" y="5959475"/>
            <a:ext cx="10972800" cy="365125"/>
          </a:xfrm>
          <a:prstGeom prst="rect">
            <a:avLst/>
          </a:prstGeom>
        </p:spPr>
        <p:txBody>
          <a:bodyPr/>
          <a:lstStyle>
            <a:lvl1pPr algn="ctr">
              <a:defRPr sz="1400" b="0"/>
            </a:lvl1p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a:t>
            </a:r>
            <a:endParaRPr lang="en-US" dirty="0"/>
          </a:p>
          <a:p>
            <a:endParaRPr lang="en-US" dirty="0"/>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053577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38B94A4E-6DA9-DE94-50F2-44C12840C14A}"/>
              </a:ext>
            </a:extLst>
          </p:cNvPr>
          <p:cNvSpPr>
            <a:spLocks noGrp="1"/>
          </p:cNvSpPr>
          <p:nvPr>
            <p:ph type="dt" sz="half" idx="10"/>
          </p:nvPr>
        </p:nvSpPr>
        <p:spPr/>
        <p:txBody>
          <a:bodyPr/>
          <a:lstStyle/>
          <a:p>
            <a:fld id="{1A8585F6-F632-4E60-B1AA-6A96A0FC4F1D}" type="datetime1">
              <a:rPr lang="en-US" smtClean="0"/>
              <a:t>2/22/2024</a:t>
            </a:fld>
            <a:endParaRPr lang="en-US"/>
          </a:p>
        </p:txBody>
      </p:sp>
      <p:sp>
        <p:nvSpPr>
          <p:cNvPr id="9" name="Footer Placeholder 8">
            <a:extLst>
              <a:ext uri="{FF2B5EF4-FFF2-40B4-BE49-F238E27FC236}">
                <a16:creationId xmlns:a16="http://schemas.microsoft.com/office/drawing/2014/main" id="{0DA2099D-C374-4ED9-3538-662FBA2E4A79}"/>
              </a:ext>
            </a:extLst>
          </p:cNvPr>
          <p:cNvSpPr>
            <a:spLocks noGrp="1"/>
          </p:cNvSpPr>
          <p:nvPr>
            <p:ph type="ftr" sz="quarter" idx="11"/>
          </p:nvPr>
        </p:nvSpPr>
        <p:spPr>
          <a:xfrm>
            <a:off x="76200" y="6356351"/>
            <a:ext cx="11963400" cy="365125"/>
          </a:xfrm>
          <a:prstGeom prst="rect">
            <a:avLst/>
          </a:prstGeom>
        </p:spPr>
        <p:txBody>
          <a:bodyPr/>
          <a:lstStyle/>
          <a:p>
            <a:r>
              <a:rPr lang="en-US" b="1">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p:txBody>
      </p:sp>
      <p:sp>
        <p:nvSpPr>
          <p:cNvPr id="10" name="Slide Number Placeholder 9">
            <a:extLst>
              <a:ext uri="{FF2B5EF4-FFF2-40B4-BE49-F238E27FC236}">
                <a16:creationId xmlns:a16="http://schemas.microsoft.com/office/drawing/2014/main" id="{15BB6E4F-75B8-5246-3EE6-74F47F8450D3}"/>
              </a:ext>
            </a:extLst>
          </p:cNvPr>
          <p:cNvSpPr>
            <a:spLocks noGrp="1"/>
          </p:cNvSpPr>
          <p:nvPr>
            <p:ph type="sldNum" sz="quarter" idx="12"/>
          </p:nvPr>
        </p:nvSpPr>
        <p:spPr/>
        <p:txBody>
          <a:bodyPr/>
          <a:lstStyle/>
          <a:p>
            <a:fld id="{89447F04-5B4A-4B3A-B7B2-0498BAC8F13C}" type="slidenum">
              <a:rPr lang="en-US" smtClean="0"/>
              <a:pPr/>
              <a:t>‹#›</a:t>
            </a:fld>
            <a:endParaRPr lang="en-US"/>
          </a:p>
        </p:txBody>
      </p:sp>
      <p:sp>
        <p:nvSpPr>
          <p:cNvPr id="11" name="Title 10">
            <a:extLst>
              <a:ext uri="{FF2B5EF4-FFF2-40B4-BE49-F238E27FC236}">
                <a16:creationId xmlns:a16="http://schemas.microsoft.com/office/drawing/2014/main" id="{C6082E18-54AC-B2B5-D9BC-138DBA40B9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4011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99A8F9-D196-4734-AD60-D9BC879D8862}" type="datetime1">
              <a:rPr lang="en-US" smtClean="0"/>
              <a:t>2/22/2024</a:t>
            </a:fld>
            <a:endParaRPr lang="en-US"/>
          </a:p>
        </p:txBody>
      </p:sp>
      <p:sp>
        <p:nvSpPr>
          <p:cNvPr id="6" name="Footer Placeholder 5"/>
          <p:cNvSpPr>
            <a:spLocks noGrp="1"/>
          </p:cNvSpPr>
          <p:nvPr>
            <p:ph type="ftr" sz="quarter" idx="11"/>
          </p:nvPr>
        </p:nvSpPr>
        <p:spPr>
          <a:xfrm>
            <a:off x="76200" y="6356351"/>
            <a:ext cx="11963400" cy="365125"/>
          </a:xfrm>
          <a:prstGeom prst="rect">
            <a:avLst/>
          </a:prstGeom>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514394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65859D-159B-4FA0-A537-D9D4305A0826}" type="datetime1">
              <a:rPr lang="en-US" smtClean="0"/>
              <a:t>2/22/2024</a:t>
            </a:fld>
            <a:endParaRPr lang="en-US"/>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004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DDA367-5F16-41DE-A3DE-88C53BE6C55F}" type="datetime1">
              <a:rPr lang="en-US" smtClean="0"/>
              <a:t>2/22/2024</a:t>
            </a:fld>
            <a:endParaRPr lang="en-US"/>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876371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1CFEF-9613-4ED1-995C-0DBFDCB2F948}" type="datetime1">
              <a:rPr lang="en-US" smtClean="0"/>
              <a:t>2/22/2024</a:t>
            </a:fld>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10602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BAA4-B331-5FE8-86C9-AC993B5B44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9ABCDB-06F4-413D-83CC-4C6B940131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90EF7-1875-0617-5DCA-5E825C27F9EA}"/>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43B7FA4C-652C-A8B3-F12E-57CBBC9FA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D8E94-A0EC-7AD7-2542-AD8CFE29B325}"/>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618648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608929-2299-4A05-B63E-47A22D8FC6EC}" type="datetime1">
              <a:rPr lang="en-US" smtClean="0"/>
              <a:t>2/22/2024</a:t>
            </a:fld>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563050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87FA0-CDD3-478C-9783-E7DFC9157FC5}" type="datetime1">
              <a:rPr lang="en-US" smtClean="0"/>
              <a:t>2/22/2024</a:t>
            </a:fld>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630989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F6C4B-17FB-4841-A577-68FFDBB904C2}" type="datetime1">
              <a:rPr lang="en-US" smtClean="0"/>
              <a:t>2/22/2024</a:t>
            </a:fld>
            <a:endParaRPr lang="en-US"/>
          </a:p>
        </p:txBody>
      </p:sp>
      <p:sp>
        <p:nvSpPr>
          <p:cNvPr id="5" name="Footer Placeholder 4"/>
          <p:cNvSpPr>
            <a:spLocks noGrp="1"/>
          </p:cNvSpPr>
          <p:nvPr>
            <p:ph type="ftr" sz="quarter" idx="11"/>
          </p:nvPr>
        </p:nvSpPr>
        <p:spPr>
          <a:xfrm>
            <a:off x="76200" y="6356351"/>
            <a:ext cx="11963400" cy="365125"/>
          </a:xfrm>
          <a:prstGeom prst="rect">
            <a:avLst/>
          </a:prstGeom>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989559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89652-777C-4FA8-9B61-BCA5146A7272}" type="datetime1">
              <a:rPr lang="en-US" smtClean="0"/>
              <a:t>2/22/2024</a:t>
            </a:fld>
            <a:endParaRPr lang="en-US"/>
          </a:p>
        </p:txBody>
      </p:sp>
      <p:sp>
        <p:nvSpPr>
          <p:cNvPr id="5" name="Footer Placeholder 4"/>
          <p:cNvSpPr>
            <a:spLocks noGrp="1"/>
          </p:cNvSpPr>
          <p:nvPr>
            <p:ph type="ftr" sz="quarter" idx="11"/>
          </p:nvPr>
        </p:nvSpPr>
        <p:spPr>
          <a:xfrm>
            <a:off x="76200" y="6356351"/>
            <a:ext cx="11963400" cy="365125"/>
          </a:xfrm>
          <a:prstGeom prst="rect">
            <a:avLst/>
          </a:prstGeom>
        </p:spPr>
        <p:txBody>
          <a:body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84271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5C2F-971C-6558-B998-1EF054141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5CD16-F374-CD99-5216-AAABCC06C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8F0160-835D-00FA-B4DE-118641D62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37EAE-C016-5BCA-39AB-ABC082545819}"/>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6" name="Footer Placeholder 5">
            <a:extLst>
              <a:ext uri="{FF2B5EF4-FFF2-40B4-BE49-F238E27FC236}">
                <a16:creationId xmlns:a16="http://schemas.microsoft.com/office/drawing/2014/main" id="{E32049BA-37EE-01DD-639C-742A09105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92AA9-8926-493C-9B81-3B22BE559ED9}"/>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312913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7AA3-B331-BB82-0523-1A0766FBE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0BFB3-B9F9-66D4-E8D1-C4BA5AD83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AA037-C2A2-67C6-BF99-EAC0EF327D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17669E-DC76-3797-4678-C5F2A7897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C4D708-93E1-EBA2-A086-C912ECF710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A77D11-3236-2CF9-ADBB-629D77D3C0E3}"/>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8" name="Footer Placeholder 7">
            <a:extLst>
              <a:ext uri="{FF2B5EF4-FFF2-40B4-BE49-F238E27FC236}">
                <a16:creationId xmlns:a16="http://schemas.microsoft.com/office/drawing/2014/main" id="{6722982A-7594-5B59-6F6C-CC65A64DB1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F572C-7EAE-729E-9161-ED52F79FD0FD}"/>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131467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CF25-59B6-E6AD-F14E-4D672AEC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FA01CC-7EC7-862F-ED13-00860E899744}"/>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4" name="Footer Placeholder 3">
            <a:extLst>
              <a:ext uri="{FF2B5EF4-FFF2-40B4-BE49-F238E27FC236}">
                <a16:creationId xmlns:a16="http://schemas.microsoft.com/office/drawing/2014/main" id="{166BF45C-DCFB-90A9-0058-D43C8EE30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209AB-625B-80DD-72DA-E5B4050E0451}"/>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41322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2C118-D292-6BE3-4AA5-ACEA3C7B2DF4}"/>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3" name="Footer Placeholder 2">
            <a:extLst>
              <a:ext uri="{FF2B5EF4-FFF2-40B4-BE49-F238E27FC236}">
                <a16:creationId xmlns:a16="http://schemas.microsoft.com/office/drawing/2014/main" id="{1BDD0477-47B2-3294-1D6B-CD9A45168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D74556-EC35-C453-256C-EE91BA455171}"/>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164277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045D-BFBF-F2A2-4123-D25C77A6C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7CA1EC-B57E-7BB9-39B6-55CF98DBC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BB76E6-340D-8E7C-AFDB-A10475B2A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F698C-3EB9-2349-2CAB-934C61EC88EA}"/>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6" name="Footer Placeholder 5">
            <a:extLst>
              <a:ext uri="{FF2B5EF4-FFF2-40B4-BE49-F238E27FC236}">
                <a16:creationId xmlns:a16="http://schemas.microsoft.com/office/drawing/2014/main" id="{667D4440-0432-C4C2-AE0E-3C3883619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3C216-19FD-C7C5-7FB7-182C7D5C6FCD}"/>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606556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4B78-4C17-FD36-4E31-0B9DF1213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DF8E10-0CCE-96F4-10B6-604CDC894F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4DDA23-8A98-72F4-BFE6-C63464A42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E172C-6430-5365-0DBA-80DE25F74AD4}"/>
              </a:ext>
            </a:extLst>
          </p:cNvPr>
          <p:cNvSpPr>
            <a:spLocks noGrp="1"/>
          </p:cNvSpPr>
          <p:nvPr>
            <p:ph type="dt" sz="half" idx="10"/>
          </p:nvPr>
        </p:nvSpPr>
        <p:spPr/>
        <p:txBody>
          <a:bodyPr/>
          <a:lstStyle/>
          <a:p>
            <a:fld id="{93EC6A92-FBB0-493B-8DD0-DFB868EB6D72}" type="datetimeFigureOut">
              <a:rPr lang="en-US" smtClean="0"/>
              <a:t>2/22/2024</a:t>
            </a:fld>
            <a:endParaRPr lang="en-US"/>
          </a:p>
        </p:txBody>
      </p:sp>
      <p:sp>
        <p:nvSpPr>
          <p:cNvPr id="6" name="Footer Placeholder 5">
            <a:extLst>
              <a:ext uri="{FF2B5EF4-FFF2-40B4-BE49-F238E27FC236}">
                <a16:creationId xmlns:a16="http://schemas.microsoft.com/office/drawing/2014/main" id="{38CA5647-FDEB-47DF-80DB-B0DE79AED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5B1E9-4BB8-34F1-4096-0B06A0BB972E}"/>
              </a:ext>
            </a:extLst>
          </p:cNvPr>
          <p:cNvSpPr>
            <a:spLocks noGrp="1"/>
          </p:cNvSpPr>
          <p:nvPr>
            <p:ph type="sldNum" sz="quarter" idx="12"/>
          </p:nvPr>
        </p:nvSpPr>
        <p:spPr/>
        <p:txBody>
          <a:bodyPr/>
          <a:lstStyle/>
          <a:p>
            <a:fld id="{24BCF0B7-CB32-4606-A1CB-9BA4991A78F9}" type="slidenum">
              <a:rPr lang="en-US" smtClean="0"/>
              <a:t>‹#›</a:t>
            </a:fld>
            <a:endParaRPr lang="en-US"/>
          </a:p>
        </p:txBody>
      </p:sp>
    </p:spTree>
    <p:extLst>
      <p:ext uri="{BB962C8B-B14F-4D97-AF65-F5344CB8AC3E}">
        <p14:creationId xmlns:p14="http://schemas.microsoft.com/office/powerpoint/2010/main" val="2896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EE4F7-8310-9EDC-3116-2DAD15715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CBB12-1DC0-23B5-8BBC-B34E68ED7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BC647-C188-E9C8-9457-995EE38B5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EC6A92-FBB0-493B-8DD0-DFB868EB6D72}" type="datetimeFigureOut">
              <a:rPr lang="en-US" smtClean="0"/>
              <a:t>2/22/2024</a:t>
            </a:fld>
            <a:endParaRPr lang="en-US"/>
          </a:p>
        </p:txBody>
      </p:sp>
      <p:sp>
        <p:nvSpPr>
          <p:cNvPr id="5" name="Footer Placeholder 4">
            <a:extLst>
              <a:ext uri="{FF2B5EF4-FFF2-40B4-BE49-F238E27FC236}">
                <a16:creationId xmlns:a16="http://schemas.microsoft.com/office/drawing/2014/main" id="{0132E016-9388-3D0A-258E-A05F080AC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6DAB37-147D-3F2B-0680-B5A6902846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BCF0B7-CB32-4606-A1CB-9BA4991A78F9}" type="slidenum">
              <a:rPr lang="en-US" smtClean="0"/>
              <a:t>‹#›</a:t>
            </a:fld>
            <a:endParaRPr lang="en-US"/>
          </a:p>
        </p:txBody>
      </p:sp>
    </p:spTree>
    <p:extLst>
      <p:ext uri="{BB962C8B-B14F-4D97-AF65-F5344CB8AC3E}">
        <p14:creationId xmlns:p14="http://schemas.microsoft.com/office/powerpoint/2010/main" val="260946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BC98A-BECB-46DF-A98B-0AAF39885EA6}" type="datetime1">
              <a:rPr lang="en-US" smtClean="0"/>
              <a:t>2/22/2024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extLst>
      <p:ext uri="{BB962C8B-B14F-4D97-AF65-F5344CB8AC3E}">
        <p14:creationId xmlns:p14="http://schemas.microsoft.com/office/powerpoint/2010/main" val="1813390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416AE-4B6F-4B4B-A1AC-22A288CF3DF1}" type="datetime1">
              <a:rPr lang="en-US" smtClean="0"/>
              <a:t>2/22/2024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extLst>
      <p:ext uri="{BB962C8B-B14F-4D97-AF65-F5344CB8AC3E}">
        <p14:creationId xmlns:p14="http://schemas.microsoft.com/office/powerpoint/2010/main" val="17416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bstract pcb board">
            <a:extLst>
              <a:ext uri="{FF2B5EF4-FFF2-40B4-BE49-F238E27FC236}">
                <a16:creationId xmlns:a16="http://schemas.microsoft.com/office/drawing/2014/main" id="{DA1A06CE-97CD-5234-CB66-02BF7397F3F3}"/>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62" name="Rectangle 6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0A3755DB-D9F9-34D2-527D-C22B56140D96}"/>
              </a:ext>
            </a:extLst>
          </p:cNvPr>
          <p:cNvSpPr>
            <a:spLocks noGrp="1"/>
          </p:cNvSpPr>
          <p:nvPr>
            <p:ph type="ctrTitle"/>
          </p:nvPr>
        </p:nvSpPr>
        <p:spPr>
          <a:xfrm>
            <a:off x="477981" y="1122363"/>
            <a:ext cx="4023360" cy="3204134"/>
          </a:xfrm>
        </p:spPr>
        <p:txBody>
          <a:bodyPr anchor="b">
            <a:normAutofit/>
          </a:bodyPr>
          <a:lstStyle/>
          <a:p>
            <a:pPr algn="l"/>
            <a:r>
              <a:rPr lang="en-US" sz="4800"/>
              <a:t>NETW211 Final</a:t>
            </a:r>
            <a:br>
              <a:rPr lang="en-US" sz="4800"/>
            </a:br>
            <a:r>
              <a:rPr lang="en-US" sz="4800"/>
              <a:t>Course Project</a:t>
            </a:r>
          </a:p>
        </p:txBody>
      </p:sp>
      <p:sp>
        <p:nvSpPr>
          <p:cNvPr id="7" name="Subtitle 6">
            <a:extLst>
              <a:ext uri="{FF2B5EF4-FFF2-40B4-BE49-F238E27FC236}">
                <a16:creationId xmlns:a16="http://schemas.microsoft.com/office/drawing/2014/main" id="{693BA643-FC5B-993B-58F6-7E6BFACA49CF}"/>
              </a:ext>
            </a:extLst>
          </p:cNvPr>
          <p:cNvSpPr>
            <a:spLocks noGrp="1"/>
          </p:cNvSpPr>
          <p:nvPr>
            <p:ph type="subTitle" idx="1"/>
          </p:nvPr>
        </p:nvSpPr>
        <p:spPr>
          <a:xfrm>
            <a:off x="477980" y="4872922"/>
            <a:ext cx="4023359" cy="1208141"/>
          </a:xfrm>
        </p:spPr>
        <p:txBody>
          <a:bodyPr>
            <a:normAutofit/>
          </a:bodyPr>
          <a:lstStyle/>
          <a:p>
            <a:pPr algn="l"/>
            <a:r>
              <a:rPr lang="en-US" sz="2000"/>
              <a:t>By: Louimiah Lavinier</a:t>
            </a:r>
          </a:p>
        </p:txBody>
      </p:sp>
      <p:sp>
        <p:nvSpPr>
          <p:cNvPr id="64" name="Rectangle 6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7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4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a VNet with Two Subnets</a:t>
            </a:r>
            <a:endParaRPr lang="en-US" dirty="0"/>
          </a:p>
          <a:p>
            <a:pPr>
              <a:buNone/>
            </a:pPr>
            <a:endParaRPr lang="en-US" dirty="0"/>
          </a:p>
        </p:txBody>
      </p:sp>
      <p:sp>
        <p:nvSpPr>
          <p:cNvPr id="2" name="Footer Placeholder 1">
            <a:extLst>
              <a:ext uri="{FF2B5EF4-FFF2-40B4-BE49-F238E27FC236}">
                <a16:creationId xmlns:a16="http://schemas.microsoft.com/office/drawing/2014/main" id="{7A68853A-58FE-2C87-C02E-B9B17C5881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609600" y="1447800"/>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With a /24 network prefix, how many </a:t>
            </a:r>
            <a:r>
              <a:rPr kumimoji="0" lang="en-US" sz="1800" b="1" i="0" u="none" strike="noStrike" kern="1200" cap="none" spc="0" normalizeH="0" baseline="0" noProof="0" dirty="0">
                <a:ln>
                  <a:noFill/>
                </a:ln>
                <a:solidFill>
                  <a:prstClr val="black"/>
                </a:solidFill>
                <a:effectLst/>
                <a:uLnTx/>
                <a:uFillTx/>
                <a:latin typeface="Calibri"/>
                <a:ea typeface="+mn-ea"/>
                <a:cs typeface="+mn-cs"/>
              </a:rPr>
              <a:t>usable</a:t>
            </a:r>
            <a:r>
              <a:rPr kumimoji="0" lang="en-US" sz="1800" b="0" i="0" u="none" strike="noStrike" kern="1200" cap="none" spc="0" normalizeH="0" baseline="0" noProof="0" dirty="0">
                <a:ln>
                  <a:noFill/>
                </a:ln>
                <a:solidFill>
                  <a:prstClr val="black"/>
                </a:solidFill>
                <a:effectLst/>
                <a:uLnTx/>
                <a:uFillTx/>
                <a:latin typeface="Calibri"/>
                <a:ea typeface="+mn-ea"/>
                <a:cs typeface="+mn-cs"/>
              </a:rPr>
              <a:t> IPv4 host addresses are there? [hint: you learned this in NETW191]</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Answer here: There will be 254 usable host addresses. 2</a:t>
            </a:r>
            <a:r>
              <a:rPr kumimoji="0" lang="en-US" sz="1800" b="0" i="0" u="none" strike="noStrike" kern="1200" cap="none" spc="0" normalizeH="0" baseline="60000" noProof="0" dirty="0">
                <a:ln>
                  <a:noFill/>
                </a:ln>
                <a:solidFill>
                  <a:prstClr val="black"/>
                </a:solidFill>
                <a:effectLst/>
                <a:uLnTx/>
                <a:uFillTx/>
                <a:latin typeface="Calibri"/>
                <a:ea typeface="+mn-ea"/>
                <a:cs typeface="+mn-cs"/>
              </a:rPr>
              <a:t>8</a:t>
            </a:r>
            <a:r>
              <a:rPr kumimoji="0" lang="en-US" sz="1800" b="0" i="0" u="none" strike="noStrike" kern="1200" cap="none" spc="0" normalizeH="0" baseline="0" noProof="0" dirty="0">
                <a:ln>
                  <a:noFill/>
                </a:ln>
                <a:solidFill>
                  <a:prstClr val="black"/>
                </a:solidFill>
                <a:effectLst/>
                <a:uLnTx/>
                <a:uFillTx/>
                <a:latin typeface="Calibri"/>
                <a:ea typeface="+mn-ea"/>
                <a:cs typeface="+mn-cs"/>
              </a:rPr>
              <a:t>-2=256-2=254 usable host addresses</a:t>
            </a:r>
            <a:r>
              <a:rPr kumimoji="0" lang="en-US" sz="1800" b="0" i="0" u="none" strike="noStrike" kern="1200" cap="none" spc="0" normalizeH="0" baseline="6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Given the answer above, why is the number of available IP addresses for Subnet0 (10.0.0.0/24) or Subnet1 (10.0.1.0/24) is 251 </a:t>
            </a:r>
            <a:r>
              <a:rPr kumimoji="0" lang="en-US" sz="1800" b="0" i="0" u="sng" strike="noStrike" kern="1200" cap="none" spc="0" normalizeH="0" baseline="0" noProof="0" dirty="0">
                <a:ln>
                  <a:noFill/>
                </a:ln>
                <a:solidFill>
                  <a:prstClr val="black"/>
                </a:solidFill>
                <a:effectLst/>
                <a:uLnTx/>
                <a:uFillTx/>
                <a:latin typeface="Calibri"/>
                <a:ea typeface="+mn-ea"/>
                <a:cs typeface="+mn-cs"/>
              </a:rPr>
              <a:t>when you create an Azure VNet</a:t>
            </a:r>
            <a:r>
              <a:rPr kumimoji="0" lang="en-US" sz="1800" b="0" i="0" u="none" strike="noStrike" kern="1200" cap="none" spc="0" normalizeH="0" baseline="0" noProof="0" dirty="0">
                <a:ln>
                  <a:noFill/>
                </a:ln>
                <a:solidFill>
                  <a:prstClr val="black"/>
                </a:solidFill>
                <a:effectLst/>
                <a:uLnTx/>
                <a:uFillTx/>
                <a:latin typeface="Calibri"/>
                <a:ea typeface="+mn-ea"/>
                <a:cs typeface="+mn-cs"/>
              </a:rPr>
              <a:t>? [hint: where did the missing addresses go?]</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Answer here: Azure reserves 5 of these addresses. 10.0.X.0: Network address, 10.0.X.1: Reserved by Azure for the default gateway, 10.0.X.2, 10.0.X.3: Reserved by Azure to map the Azure DNS IP addresses to the virtual network space. 10.0.X.255: Network broadcast address.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References (here are two examples to get your research started):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 </a:t>
            </a:r>
            <a:r>
              <a:rPr kumimoji="0" lang="en-US" sz="1600" b="0" i="0" u="none" strike="noStrike" kern="1200" cap="none" spc="0" normalizeH="0" baseline="0" noProof="0" dirty="0">
                <a:ln>
                  <a:noFill/>
                </a:ln>
                <a:solidFill>
                  <a:prstClr val="black"/>
                </a:solidFill>
                <a:effectLst/>
                <a:uLnTx/>
                <a:uFillTx/>
                <a:latin typeface="Calibri"/>
                <a:ea typeface="+mn-ea"/>
                <a:cs typeface="+mn-cs"/>
              </a:rPr>
              <a:t>Configuring Azure virtual network subnets with CIDR notation. (n.d.). TECHCOMMUNITY.MICROSOFT.COM. Retrieved January 18, 2024, from https://techcommunity.microsoft.com/t5/itops-talk-blog/configuring-azure-virtual-network-subnets-with-cidr-notation/ba-p/2047809#:~:text=In%20our%20example%2C%20the%20recommended%20default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2. Class project video guide.</a:t>
            </a:r>
          </a:p>
        </p:txBody>
      </p:sp>
    </p:spTree>
    <p:extLst>
      <p:ext uri="{BB962C8B-B14F-4D97-AF65-F5344CB8AC3E}">
        <p14:creationId xmlns:p14="http://schemas.microsoft.com/office/powerpoint/2010/main" val="301070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2743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include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Properties section of the Subnet0-VM page</a:t>
            </a:r>
            <a:r>
              <a:rPr kumimoji="0" lang="en-US" sz="1800" b="0" i="0" u="none" strike="noStrike" kern="1200" cap="none" spc="0" normalizeH="0" baseline="0" noProof="0" dirty="0">
                <a:ln>
                  <a:noFill/>
                </a:ln>
                <a:solidFill>
                  <a:prstClr val="black"/>
                </a:solidFill>
                <a:effectLst/>
                <a:uLnTx/>
                <a:uFillTx/>
                <a:latin typeface="Calibri"/>
                <a:ea typeface="+mn-ea"/>
                <a:cs typeface="+mn-cs"/>
              </a:rPr>
              <a:t>, showing the networking and size information of the VM.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Deploying VMs into Subnets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(1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2FD2DCB5-C97B-6E88-48E8-6D97D8E422D8}"/>
              </a:ext>
            </a:extLst>
          </p:cNvPr>
          <p:cNvPicPr>
            <a:picLocks noChangeAspect="1"/>
          </p:cNvPicPr>
          <p:nvPr/>
        </p:nvPicPr>
        <p:blipFill rotWithShape="1">
          <a:blip r:embed="rId2">
            <a:extLst>
              <a:ext uri="{28A0092B-C50C-407E-A947-70E740481C1C}">
                <a14:useLocalDpi xmlns:a14="http://schemas.microsoft.com/office/drawing/2010/main" val="0"/>
              </a:ext>
            </a:extLst>
          </a:blip>
          <a:srcRect l="6195"/>
          <a:stretch/>
        </p:blipFill>
        <p:spPr>
          <a:xfrm>
            <a:off x="3200400" y="409956"/>
            <a:ext cx="8839200" cy="54802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2743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include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Properties section of the Subnet1-VM page</a:t>
            </a:r>
            <a:r>
              <a:rPr kumimoji="0" lang="en-US" sz="1800" b="0" i="0" u="none" strike="noStrike" kern="1200" cap="none" spc="0" normalizeH="0" baseline="0" noProof="0" dirty="0">
                <a:ln>
                  <a:noFill/>
                </a:ln>
                <a:solidFill>
                  <a:prstClr val="black"/>
                </a:solidFill>
                <a:effectLst/>
                <a:uLnTx/>
                <a:uFillTx/>
                <a:latin typeface="Calibri"/>
                <a:ea typeface="+mn-ea"/>
                <a:cs typeface="+mn-cs"/>
              </a:rPr>
              <a:t>, showing the networking and size information of the VM.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Deploying VMs into Subnets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(2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7CFE8F6B-C5C6-3586-9A23-9D7496BA0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294" y="769375"/>
            <a:ext cx="8308706" cy="4183625"/>
          </a:xfrm>
          <a:prstGeom prst="rect">
            <a:avLst/>
          </a:prstGeom>
        </p:spPr>
      </p:pic>
    </p:spTree>
    <p:extLst>
      <p:ext uri="{BB962C8B-B14F-4D97-AF65-F5344CB8AC3E}">
        <p14:creationId xmlns:p14="http://schemas.microsoft.com/office/powerpoint/2010/main" val="260348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32004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topology diagram of your VNet </a:t>
            </a:r>
            <a:r>
              <a:rPr kumimoji="0" lang="en-US" sz="1800" b="0" i="0" u="none" strike="noStrike" kern="1200" cap="none" spc="0" normalizeH="0" baseline="0" noProof="0" dirty="0">
                <a:ln>
                  <a:noFill/>
                </a:ln>
                <a:solidFill>
                  <a:prstClr val="black"/>
                </a:solidFill>
                <a:effectLst/>
                <a:uLnTx/>
                <a:uFillTx/>
                <a:latin typeface="Calibri"/>
                <a:ea typeface="+mn-ea"/>
                <a:cs typeface="+mn-cs"/>
              </a:rPr>
              <a:t>(NETW211-VNet-Your Initials) with two subnets (Subnet0 and Subnet1) and one VM in each subnet (Subnet0-VM and Subnet1-VM).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Deploying VMs into Subnets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(3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29CE3540-B28F-0C12-7ED2-029D72514451}"/>
              </a:ext>
            </a:extLst>
          </p:cNvPr>
          <p:cNvPicPr>
            <a:picLocks noChangeAspect="1"/>
          </p:cNvPicPr>
          <p:nvPr/>
        </p:nvPicPr>
        <p:blipFill rotWithShape="1">
          <a:blip r:embed="rId3">
            <a:extLst>
              <a:ext uri="{28A0092B-C50C-407E-A947-70E740481C1C}">
                <a14:useLocalDpi xmlns:a14="http://schemas.microsoft.com/office/drawing/2010/main" val="0"/>
              </a:ext>
            </a:extLst>
          </a:blip>
          <a:srcRect l="4010" t="2562" r="3113" b="6978"/>
          <a:stretch/>
        </p:blipFill>
        <p:spPr>
          <a:xfrm>
            <a:off x="7924800" y="1221935"/>
            <a:ext cx="4114802" cy="411480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5597E19-54A3-FEC4-83FD-38987440C5F3}"/>
              </a:ext>
            </a:extLst>
          </p:cNvPr>
          <p:cNvPicPr>
            <a:picLocks noChangeAspect="1"/>
          </p:cNvPicPr>
          <p:nvPr/>
        </p:nvPicPr>
        <p:blipFill rotWithShape="1">
          <a:blip r:embed="rId4">
            <a:extLst>
              <a:ext uri="{28A0092B-C50C-407E-A947-70E740481C1C}">
                <a14:useLocalDpi xmlns:a14="http://schemas.microsoft.com/office/drawing/2010/main" val="0"/>
              </a:ext>
            </a:extLst>
          </a:blip>
          <a:srcRect l="23605" t="4254" r="31985" b="5294"/>
          <a:stretch/>
        </p:blipFill>
        <p:spPr>
          <a:xfrm>
            <a:off x="3644078" y="1000524"/>
            <a:ext cx="4419603" cy="4336212"/>
          </a:xfrm>
          <a:prstGeom prst="rect">
            <a:avLst/>
          </a:prstGeom>
        </p:spPr>
      </p:pic>
    </p:spTree>
    <p:extLst>
      <p:ext uri="{BB962C8B-B14F-4D97-AF65-F5344CB8AC3E}">
        <p14:creationId xmlns:p14="http://schemas.microsoft.com/office/powerpoint/2010/main" val="316921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545081"/>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ipconfig and ping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x.x.x.x</a:t>
            </a:r>
            <a:r>
              <a:rPr kumimoji="0" lang="en-US" sz="1800" b="1" i="0" u="none" strike="noStrike" kern="1200" cap="none" spc="0" normalizeH="0" baseline="0" noProof="0" dirty="0">
                <a:ln>
                  <a:noFill/>
                </a:ln>
                <a:solidFill>
                  <a:prstClr val="black"/>
                </a:solidFill>
                <a:effectLst/>
                <a:uLnTx/>
                <a:uFillTx/>
                <a:latin typeface="Calibri"/>
                <a:ea typeface="+mn-ea"/>
                <a:cs typeface="+mn-cs"/>
              </a:rPr>
              <a:t> results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command prompt window of </a:t>
            </a:r>
            <a:r>
              <a:rPr kumimoji="0" lang="en-US" sz="1800" b="1" i="0" u="none" strike="noStrike" kern="1200" cap="none" spc="0" normalizeH="0" baseline="0" noProof="0" dirty="0">
                <a:ln>
                  <a:noFill/>
                </a:ln>
                <a:solidFill>
                  <a:prstClr val="black"/>
                </a:solidFill>
                <a:effectLst/>
                <a:uLnTx/>
                <a:uFillTx/>
                <a:latin typeface="Calibri"/>
                <a:ea typeface="+mn-ea"/>
                <a:cs typeface="+mn-cs"/>
              </a:rPr>
              <a:t>Subnet0-VM</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Date/Time information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bottom right corner of your desktop.</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Verifying Connectivity between VMs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47BE16EA-4213-FC02-DEF5-45AC92810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80585"/>
            <a:ext cx="8641829" cy="5281118"/>
          </a:xfrm>
          <a:prstGeom prst="rect">
            <a:avLst/>
          </a:prstGeom>
        </p:spPr>
      </p:pic>
    </p:spTree>
    <p:extLst>
      <p:ext uri="{BB962C8B-B14F-4D97-AF65-F5344CB8AC3E}">
        <p14:creationId xmlns:p14="http://schemas.microsoft.com/office/powerpoint/2010/main" val="159409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545081"/>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ipconfig and ping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x.x.x.x</a:t>
            </a:r>
            <a:r>
              <a:rPr kumimoji="0" lang="en-US" sz="1800" b="1" i="0" u="none" strike="noStrike" kern="1200" cap="none" spc="0" normalizeH="0" baseline="0" noProof="0" dirty="0">
                <a:ln>
                  <a:noFill/>
                </a:ln>
                <a:solidFill>
                  <a:prstClr val="black"/>
                </a:solidFill>
                <a:effectLst/>
                <a:uLnTx/>
                <a:uFillTx/>
                <a:latin typeface="Calibri"/>
                <a:ea typeface="+mn-ea"/>
                <a:cs typeface="+mn-cs"/>
              </a:rPr>
              <a:t> results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command prompt window of </a:t>
            </a:r>
            <a:r>
              <a:rPr kumimoji="0" lang="en-US" sz="1800" b="1" i="0" u="none" strike="noStrike" kern="1200" cap="none" spc="0" normalizeH="0" baseline="0" noProof="0" dirty="0">
                <a:ln>
                  <a:noFill/>
                </a:ln>
                <a:solidFill>
                  <a:prstClr val="black"/>
                </a:solidFill>
                <a:effectLst/>
                <a:uLnTx/>
                <a:uFillTx/>
                <a:latin typeface="Calibri"/>
                <a:ea typeface="+mn-ea"/>
                <a:cs typeface="+mn-cs"/>
              </a:rPr>
              <a:t>Subnet1-VM</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Date/Time information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bottom right corner of your desktop.</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Verifying Connectivity between VMs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computer screen shot of a black screen&#10;&#10;Description automatically generated">
            <a:extLst>
              <a:ext uri="{FF2B5EF4-FFF2-40B4-BE49-F238E27FC236}">
                <a16:creationId xmlns:a16="http://schemas.microsoft.com/office/drawing/2014/main" id="{33E8F1D9-0C5A-CF6C-A00B-40619F796881}"/>
              </a:ext>
            </a:extLst>
          </p:cNvPr>
          <p:cNvPicPr>
            <a:picLocks noChangeAspect="1"/>
          </p:cNvPicPr>
          <p:nvPr/>
        </p:nvPicPr>
        <p:blipFill rotWithShape="1">
          <a:blip r:embed="rId2">
            <a:extLst>
              <a:ext uri="{28A0092B-C50C-407E-A947-70E740481C1C}">
                <a14:useLocalDpi xmlns:a14="http://schemas.microsoft.com/office/drawing/2010/main" val="0"/>
              </a:ext>
            </a:extLst>
          </a:blip>
          <a:srcRect l="2461" r="8799" b="6702"/>
          <a:stretch/>
        </p:blipFill>
        <p:spPr>
          <a:xfrm>
            <a:off x="3352800" y="381000"/>
            <a:ext cx="8534400" cy="5254234"/>
          </a:xfrm>
          <a:prstGeom prst="rect">
            <a:avLst/>
          </a:prstGeom>
        </p:spPr>
      </p:pic>
    </p:spTree>
    <p:extLst>
      <p:ext uri="{BB962C8B-B14F-4D97-AF65-F5344CB8AC3E}">
        <p14:creationId xmlns:p14="http://schemas.microsoft.com/office/powerpoint/2010/main" val="3138022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27F694D-6C90-DBCC-9123-F353C64719B3}"/>
              </a:ext>
            </a:extLst>
          </p:cNvPr>
          <p:cNvSpPr>
            <a:spLocks noGrp="1"/>
          </p:cNvSpPr>
          <p:nvPr>
            <p:ph type="title"/>
          </p:nvPr>
        </p:nvSpPr>
        <p:spPr>
          <a:xfrm>
            <a:off x="761803" y="350196"/>
            <a:ext cx="4646904" cy="1624520"/>
          </a:xfrm>
        </p:spPr>
        <p:txBody>
          <a:bodyPr anchor="ctr">
            <a:normAutofit/>
          </a:bodyPr>
          <a:lstStyle/>
          <a:p>
            <a:r>
              <a:rPr lang="en-US" sz="4000"/>
              <a:t>Conclusion</a:t>
            </a:r>
          </a:p>
        </p:txBody>
      </p:sp>
      <p:sp>
        <p:nvSpPr>
          <p:cNvPr id="3" name="Content Placeholder 2"/>
          <p:cNvSpPr>
            <a:spLocks noGrp="1"/>
          </p:cNvSpPr>
          <p:nvPr>
            <p:ph idx="1"/>
          </p:nvPr>
        </p:nvSpPr>
        <p:spPr>
          <a:xfrm>
            <a:off x="466725" y="1362076"/>
            <a:ext cx="5276849" cy="4994274"/>
          </a:xfrm>
        </p:spPr>
        <p:txBody>
          <a:bodyPr anchor="ctr">
            <a:normAutofit/>
          </a:bodyPr>
          <a:lstStyle/>
          <a:p>
            <a:pPr>
              <a:lnSpc>
                <a:spcPct val="90000"/>
              </a:lnSpc>
              <a:buNone/>
            </a:pPr>
            <a:endParaRPr lang="en-US" sz="1400" dirty="0"/>
          </a:p>
          <a:p>
            <a:pPr>
              <a:lnSpc>
                <a:spcPct val="90000"/>
              </a:lnSpc>
              <a:buNone/>
            </a:pPr>
            <a:r>
              <a:rPr lang="en-US" sz="1400" dirty="0"/>
              <a:t>         </a:t>
            </a:r>
            <a:r>
              <a:rPr lang="en-US" sz="1600" dirty="0"/>
              <a:t>This project module successfully met its technical goals while fostering skill development and problem-solving. The insights acquired extend beyond Azure, forming a solid foundation for comprehending and applying cloud-based networking solutions professionally. The hands-on experience in creating </a:t>
            </a:r>
            <a:r>
              <a:rPr lang="en-US" sz="1600" dirty="0" err="1"/>
              <a:t>VNets</a:t>
            </a:r>
            <a:r>
              <a:rPr lang="en-US" sz="1600" dirty="0"/>
              <a:t>, configuring subnets, and deploying VMs greatly enhances our skill set, particularly in Azure cloud management, network architecture, and virtual machine deployment. These competencies are valuable assets in the dynamic field of cloud computing and networking. The instructional videos were easy to understand, so I did not encounter any challenges.</a:t>
            </a:r>
          </a:p>
          <a:p>
            <a:pPr>
              <a:lnSpc>
                <a:spcPct val="90000"/>
              </a:lnSpc>
              <a:buNone/>
            </a:pPr>
            <a:endParaRPr lang="en-US" sz="1400" dirty="0"/>
          </a:p>
        </p:txBody>
      </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a:xfrm>
            <a:off x="761802" y="6356350"/>
            <a:ext cx="2819598"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F1EDA88-21D8-408D-A2E9-4AFEAA74202B}" type="datetime1">
              <a:rPr kumimoji="0" lang="en-US"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2/22/2024</a:t>
            </a:fld>
            <a:endParaRPr kumimoji="0" lang="en-US" b="0" i="0" u="none" strike="noStrike" kern="1200" cap="none" spc="0" normalizeH="0" baseline="0" noProof="0">
              <a:ln>
                <a:noFill/>
              </a:ln>
              <a:solidFill>
                <a:schemeClr val="tx1"/>
              </a:solidFill>
              <a:effectLst/>
              <a:uLnTx/>
              <a:uFillTx/>
              <a:latin typeface="Calibri"/>
              <a:ea typeface="+mn-ea"/>
              <a:cs typeface="+mn-cs"/>
            </a:endParaRPr>
          </a:p>
        </p:txBody>
      </p:sp>
      <p:pic>
        <p:nvPicPr>
          <p:cNvPr id="8" name="Picture 7" descr="close up of man finger on stock market charts">
            <a:extLst>
              <a:ext uri="{FF2B5EF4-FFF2-40B4-BE49-F238E27FC236}">
                <a16:creationId xmlns:a16="http://schemas.microsoft.com/office/drawing/2014/main" id="{188A7C84-AF5F-1B31-3836-F76266B20178}"/>
              </a:ext>
            </a:extLst>
          </p:cNvPr>
          <p:cNvPicPr>
            <a:picLocks noChangeAspect="1"/>
          </p:cNvPicPr>
          <p:nvPr/>
        </p:nvPicPr>
        <p:blipFill rotWithShape="1">
          <a:blip r:embed="rId2"/>
          <a:srcRect l="8248" r="32351" b="-2"/>
          <a:stretch/>
        </p:blipFill>
        <p:spPr>
          <a:xfrm>
            <a:off x="6096000" y="1"/>
            <a:ext cx="6102825" cy="6858000"/>
          </a:xfrm>
          <a:prstGeom prst="rect">
            <a:avLst/>
          </a:prstGeom>
        </p:spPr>
      </p:pic>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6478073" y="6356350"/>
            <a:ext cx="3303431"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 b="0" i="0" u="none" strike="noStrike" kern="1200" cap="none" spc="0" normalizeH="0" baseline="0" noProof="0">
                <a:ln>
                  <a:noFill/>
                </a:ln>
                <a:solidFill>
                  <a:srgbClr val="FFFFFF"/>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40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a:xfrm>
            <a:off x="8732520" y="6356350"/>
            <a:ext cx="3200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89447F04-5B4A-4B3A-B7B2-0498BAC8F13C}" type="slidenum">
              <a:rPr kumimoji="0" lang="en-US" b="0" i="0" u="none" strike="noStrike" kern="1200" cap="none" spc="0" normalizeH="0" baseline="0" noProof="0">
                <a:ln>
                  <a:noFill/>
                </a:ln>
                <a:solidFill>
                  <a:srgbClr val="FFFFFF"/>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16</a:t>
            </a:fld>
            <a:endParaRPr kumimoji="0" lang="en-US"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544768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0" name="Group 3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9" name="Freeform: Shape 28">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itle 1">
            <a:extLst>
              <a:ext uri="{FF2B5EF4-FFF2-40B4-BE49-F238E27FC236}">
                <a16:creationId xmlns:a16="http://schemas.microsoft.com/office/drawing/2014/main" id="{12570DED-E942-4274-A5C5-61D0403EDC64}"/>
              </a:ext>
            </a:extLst>
          </p:cNvPr>
          <p:cNvSpPr txBox="1">
            <a:spLocks/>
          </p:cNvSpPr>
          <p:nvPr/>
        </p:nvSpPr>
        <p:spPr>
          <a:xfrm>
            <a:off x="640080" y="1243013"/>
            <a:ext cx="3855720" cy="43719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3600" b="0" i="0" u="none" strike="noStrike" kern="1200" cap="none" spc="0" normalizeH="0" baseline="0" noProof="0">
                <a:ln>
                  <a:noFill/>
                </a:ln>
                <a:solidFill>
                  <a:schemeClr val="tx2"/>
                </a:solidFill>
                <a:effectLst/>
                <a:uLnTx/>
                <a:uFillTx/>
                <a:latin typeface="+mj-lt"/>
                <a:ea typeface="+mj-ea"/>
                <a:cs typeface="+mj-cs"/>
              </a:rPr>
              <a:t>References</a:t>
            </a:r>
          </a:p>
        </p:txBody>
      </p:sp>
      <p:sp>
        <p:nvSpPr>
          <p:cNvPr id="5" name="TextBox 4">
            <a:extLst>
              <a:ext uri="{FF2B5EF4-FFF2-40B4-BE49-F238E27FC236}">
                <a16:creationId xmlns:a16="http://schemas.microsoft.com/office/drawing/2014/main" id="{729892F9-658A-10F7-DB46-24E8C4B7B4F6}"/>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marL="228600" marR="0" lvl="0" fontAlgn="auto">
              <a:lnSpc>
                <a:spcPct val="90000"/>
              </a:lnSpc>
              <a:spcBef>
                <a:spcPts val="0"/>
              </a:spcBef>
              <a:spcAft>
                <a:spcPts val="600"/>
              </a:spcAft>
              <a:buClrTx/>
              <a:buSzTx/>
              <a:tabLst/>
              <a:defRPr/>
            </a:pPr>
            <a:r>
              <a:rPr kumimoji="0" lang="en-US" b="0" i="1" u="none" strike="noStrike" cap="none" spc="0" normalizeH="0" baseline="0" noProof="0" dirty="0">
                <a:ln>
                  <a:noFill/>
                </a:ln>
                <a:solidFill>
                  <a:schemeClr val="tx2"/>
                </a:solidFill>
                <a:effectLst/>
                <a:uLnTx/>
                <a:uFillTx/>
              </a:rPr>
              <a:t>Configuring Azure virtual network subnets with CIDR notation</a:t>
            </a:r>
            <a:r>
              <a:rPr kumimoji="0" lang="en-US" b="0" i="0" u="none" strike="noStrike" cap="none" spc="0" normalizeH="0" baseline="0" noProof="0" dirty="0">
                <a:ln>
                  <a:noFill/>
                </a:ln>
                <a:solidFill>
                  <a:schemeClr val="tx2"/>
                </a:solidFill>
                <a:effectLst/>
                <a:uLnTx/>
                <a:uFillTx/>
              </a:rPr>
              <a:t>. (n.d.). TECHCOMMUNITY.MICROSOFT.COM. Retrieved January 18, 2024, from https://techcommunity.microsoft.com/t5/itops-talk-blog/configuring-azure-virtual-network-subnets-with-cidr-notation/ba-p/2047809#:~:text=In%20our%20example%2C%20the%20recommended%20default</a:t>
            </a:r>
          </a:p>
          <a:p>
            <a:pPr marR="0" lvl="0" fontAlgn="auto">
              <a:lnSpc>
                <a:spcPct val="90000"/>
              </a:lnSpc>
              <a:spcBef>
                <a:spcPts val="0"/>
              </a:spcBef>
              <a:spcAft>
                <a:spcPts val="600"/>
              </a:spcAft>
              <a:buClrTx/>
              <a:buSzTx/>
              <a:tabLst/>
              <a:defRPr/>
            </a:pPr>
            <a:r>
              <a:rPr lang="en-US" dirty="0">
                <a:solidFill>
                  <a:schemeClr val="tx2"/>
                </a:solidFill>
              </a:rPr>
              <a:t>   </a:t>
            </a:r>
            <a:r>
              <a:rPr kumimoji="0" lang="en-US" b="0" i="0" u="none" strike="noStrike" cap="none" spc="0" normalizeH="0" baseline="0" noProof="0" dirty="0">
                <a:ln>
                  <a:noFill/>
                </a:ln>
                <a:solidFill>
                  <a:schemeClr val="tx2"/>
                </a:solidFill>
                <a:effectLst/>
                <a:uLnTx/>
                <a:uFillTx/>
              </a:rPr>
              <a:t> </a:t>
            </a:r>
            <a:r>
              <a:rPr lang="en-US" dirty="0">
                <a:solidFill>
                  <a:schemeClr val="tx2"/>
                </a:solidFill>
              </a:rPr>
              <a:t>Project guide video</a:t>
            </a:r>
            <a:endParaRPr kumimoji="0" lang="en-US" b="0" i="0" u="none" strike="noStrike" cap="none" spc="0" normalizeH="0" baseline="0" noProof="0" dirty="0">
              <a:ln>
                <a:noFill/>
              </a:ln>
              <a:solidFill>
                <a:schemeClr val="tx2"/>
              </a:solidFill>
              <a:effectLst/>
              <a:uLnTx/>
              <a:uFillTx/>
            </a:endParaRP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a:xfrm>
            <a:off x="804672"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43587B-007E-4FA4-BA33-DFBF320C7558}" type="datetime1">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2/22/2024</a:t>
            </a:fld>
            <a:endParaRPr kumimoji="0" lang="en-US" b="0" i="0" u="none" strike="noStrike" cap="none" spc="0" normalizeH="0" baseline="0" noProof="0">
              <a:ln>
                <a:noFill/>
              </a:ln>
              <a:effectLst/>
              <a:uLnTx/>
              <a:uFillTx/>
            </a:endParaRPr>
          </a:p>
        </p:txBody>
      </p:sp>
      <p:sp>
        <p:nvSpPr>
          <p:cNvPr id="10" name="Footer Placeholder 1">
            <a:extLst>
              <a:ext uri="{FF2B5EF4-FFF2-40B4-BE49-F238E27FC236}">
                <a16:creationId xmlns:a16="http://schemas.microsoft.com/office/drawing/2014/main" id="{5BD4BBC9-0464-2C73-7643-4FC74D2801A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schemeClr val="tx1">
                    <a:tint val="75000"/>
                  </a:schemeClr>
                </a:solidFill>
                <a:effectLst/>
                <a:uLnTx/>
                <a:uFillTx/>
                <a:latin typeface="+mn-l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9447F04-5B4A-4B3A-B7B2-0498BAC8F13C}"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17</a:t>
            </a:fld>
            <a:endParaRPr kumimoji="0" lang="en-US" b="0" i="0" u="none" strike="noStrike" cap="none" spc="0" normalizeH="0" baseline="0" noProof="0">
              <a:ln>
                <a:noFill/>
              </a:ln>
              <a:effectLst/>
              <a:uLnTx/>
              <a:uFillTx/>
            </a:endParaRPr>
          </a:p>
        </p:txBody>
      </p:sp>
      <p:pic>
        <p:nvPicPr>
          <p:cNvPr id="14" name="Graphic 13" descr="Fingerprint">
            <a:extLst>
              <a:ext uri="{FF2B5EF4-FFF2-40B4-BE49-F238E27FC236}">
                <a16:creationId xmlns:a16="http://schemas.microsoft.com/office/drawing/2014/main" id="{D1752DF6-2C93-EF7E-9913-4219AAE4D5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420180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a server network panel with lights and cables">
            <a:extLst>
              <a:ext uri="{FF2B5EF4-FFF2-40B4-BE49-F238E27FC236}">
                <a16:creationId xmlns:a16="http://schemas.microsoft.com/office/drawing/2014/main" id="{85D94EBF-3DFA-64FA-D352-E802CB686A0E}"/>
              </a:ext>
            </a:extLst>
          </p:cNvPr>
          <p:cNvPicPr>
            <a:picLocks noChangeAspect="1"/>
          </p:cNvPicPr>
          <p:nvPr/>
        </p:nvPicPr>
        <p:blipFill rotWithShape="1">
          <a:blip r:embed="rId2"/>
          <a:srcRect l="6430" r="40911" b="-2"/>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115317" y="405685"/>
            <a:ext cx="5464968" cy="1559301"/>
          </a:xfrm>
        </p:spPr>
        <p:txBody>
          <a:bodyPr vert="horz" lIns="91440" tIns="45720" rIns="91440" bIns="45720" rtlCol="0" anchor="ctr">
            <a:normAutofit/>
          </a:bodyPr>
          <a:lstStyle/>
          <a:p>
            <a:pPr algn="l">
              <a:lnSpc>
                <a:spcPct val="90000"/>
              </a:lnSpc>
            </a:pPr>
            <a:br>
              <a:rPr lang="en-US" sz="3400"/>
            </a:br>
            <a:r>
              <a:rPr lang="en-US" sz="3400"/>
              <a:t> </a:t>
            </a:r>
            <a:br>
              <a:rPr lang="en-US" sz="3400"/>
            </a:br>
            <a:r>
              <a:rPr lang="en-US" sz="3400"/>
              <a:t>Azure VM Security</a:t>
            </a:r>
          </a:p>
        </p:txBody>
      </p:sp>
      <p:sp>
        <p:nvSpPr>
          <p:cNvPr id="4" name="TextBox 3">
            <a:extLst>
              <a:ext uri="{FF2B5EF4-FFF2-40B4-BE49-F238E27FC236}">
                <a16:creationId xmlns:a16="http://schemas.microsoft.com/office/drawing/2014/main" id="{7BEFDFA8-DE21-7EFD-4C79-BA28F0557D03}"/>
              </a:ext>
            </a:extLst>
          </p:cNvPr>
          <p:cNvSpPr txBox="1"/>
          <p:nvPr/>
        </p:nvSpPr>
        <p:spPr>
          <a:xfrm>
            <a:off x="6096000" y="2537926"/>
            <a:ext cx="5247340" cy="3496878"/>
          </a:xfrm>
          <a:prstGeom prst="rect">
            <a:avLst/>
          </a:prstGeom>
        </p:spPr>
        <p:txBody>
          <a:bodyPr vert="horz" lIns="91440" tIns="45720" rIns="91440" bIns="45720" rtlCol="0" anchor="ctr">
            <a:normAutofit/>
          </a:bodyPr>
          <a:lstStyle/>
          <a:p>
            <a:pPr>
              <a:lnSpc>
                <a:spcPct val="90000"/>
              </a:lnSpc>
              <a:spcAft>
                <a:spcPts val="600"/>
              </a:spcAft>
            </a:pPr>
            <a:r>
              <a:rPr lang="en-US" sz="1600" dirty="0"/>
              <a:t>This module focuses on securing connections to an Azure Virtual Machine (VM) through SSH and configuring a Network Security Group (NSG) for controlling traffic. It begins with launching a VM to establish a secure computing environment. Then we will be connecting to the VM via SSH, enabling remote access. The final task involves configuring an NSG to regulate inbound and outbound network traffic, adding an extra layer of security.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35481"/>
            <a:ext cx="26670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NETW211-VM-Your Initials page</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information such as the resource group name, subscription, public IP address, etc.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92482"/>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Launching a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85DBE83-6B30-CA15-EEFD-49B1E28984CF}"/>
              </a:ext>
            </a:extLst>
          </p:cNvPr>
          <p:cNvPicPr>
            <a:picLocks noChangeAspect="1"/>
          </p:cNvPicPr>
          <p:nvPr/>
        </p:nvPicPr>
        <p:blipFill rotWithShape="1">
          <a:blip r:embed="rId2">
            <a:extLst>
              <a:ext uri="{28A0092B-C50C-407E-A947-70E740481C1C}">
                <a14:useLocalDpi xmlns:a14="http://schemas.microsoft.com/office/drawing/2010/main" val="0"/>
              </a:ext>
            </a:extLst>
          </a:blip>
          <a:srcRect l="18750"/>
          <a:stretch/>
        </p:blipFill>
        <p:spPr>
          <a:xfrm>
            <a:off x="3021775" y="273972"/>
            <a:ext cx="9038903" cy="55172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355B2-F090-AA8D-F423-172D1360304A}"/>
              </a:ext>
            </a:extLst>
          </p:cNvPr>
          <p:cNvSpPr>
            <a:spLocks noGrp="1"/>
          </p:cNvSpPr>
          <p:nvPr>
            <p:ph type="title"/>
          </p:nvPr>
        </p:nvSpPr>
        <p:spPr>
          <a:xfrm>
            <a:off x="876692" y="741391"/>
            <a:ext cx="5479719" cy="1616203"/>
          </a:xfrm>
        </p:spPr>
        <p:txBody>
          <a:bodyPr anchor="b">
            <a:normAutofit/>
          </a:bodyPr>
          <a:lstStyle/>
          <a:p>
            <a:r>
              <a:rPr lang="en-US" sz="3200" dirty="0"/>
              <a:t>INTRODUCTION</a:t>
            </a:r>
          </a:p>
        </p:txBody>
      </p:sp>
      <p:sp>
        <p:nvSpPr>
          <p:cNvPr id="5" name="Content Placeholder 4">
            <a:extLst>
              <a:ext uri="{FF2B5EF4-FFF2-40B4-BE49-F238E27FC236}">
                <a16:creationId xmlns:a16="http://schemas.microsoft.com/office/drawing/2014/main" id="{B6FA6E86-4D94-95DD-D7FD-1265189EA0BF}"/>
              </a:ext>
            </a:extLst>
          </p:cNvPr>
          <p:cNvSpPr>
            <a:spLocks noGrp="1"/>
          </p:cNvSpPr>
          <p:nvPr>
            <p:ph idx="1"/>
          </p:nvPr>
        </p:nvSpPr>
        <p:spPr>
          <a:xfrm>
            <a:off x="876692" y="2533476"/>
            <a:ext cx="5479719" cy="3447832"/>
          </a:xfrm>
        </p:spPr>
        <p:txBody>
          <a:bodyPr anchor="t">
            <a:normAutofit/>
          </a:bodyPr>
          <a:lstStyle/>
          <a:p>
            <a:pPr marL="0" indent="0">
              <a:buNone/>
            </a:pPr>
            <a:r>
              <a:rPr lang="en-US" sz="1600" dirty="0"/>
              <a:t>In this Azure project, we'll delve into key components like VMs, </a:t>
            </a:r>
            <a:r>
              <a:rPr lang="en-US" sz="1600" dirty="0" err="1"/>
              <a:t>VNets</a:t>
            </a:r>
            <a:r>
              <a:rPr lang="en-US" sz="1600" dirty="0"/>
              <a:t>, NSGs, Blob Storage, and Azure Monitor. We start by deploying a VM, configuring it, and establishing secure connections via RDP and SSH. Moving on, we'll create secure network environments with </a:t>
            </a:r>
            <a:r>
              <a:rPr lang="en-US" sz="1600" dirty="0" err="1"/>
              <a:t>VNets</a:t>
            </a:r>
            <a:r>
              <a:rPr lang="en-US" sz="1600" dirty="0"/>
              <a:t> and subnets, ensuring VM connectivity and bolstering security through NSGs. Exploring Blob Storage comes next, leveraging its features for data storage and protection. Finally, we'll set up Azure Monitor for robust monitoring, including alert rules and notifications. Through this journey, I will gain a comprehensive understanding of Azure's core services and their practical applications in cloud environment management.</a:t>
            </a:r>
          </a:p>
        </p:txBody>
      </p:sp>
      <p:pic>
        <p:nvPicPr>
          <p:cNvPr id="46" name="Picture 45" descr="Padlock on computer motherboard">
            <a:extLst>
              <a:ext uri="{FF2B5EF4-FFF2-40B4-BE49-F238E27FC236}">
                <a16:creationId xmlns:a16="http://schemas.microsoft.com/office/drawing/2014/main" id="{A00C2A4F-5A58-D951-0043-E6E300F10228}"/>
              </a:ext>
            </a:extLst>
          </p:cNvPr>
          <p:cNvPicPr>
            <a:picLocks noChangeAspect="1"/>
          </p:cNvPicPr>
          <p:nvPr/>
        </p:nvPicPr>
        <p:blipFill rotWithShape="1">
          <a:blip r:embed="rId2"/>
          <a:srcRect l="14373" r="37727" b="-1"/>
          <a:stretch/>
        </p:blipFill>
        <p:spPr>
          <a:xfrm>
            <a:off x="7270812" y="10"/>
            <a:ext cx="4921187" cy="6857990"/>
          </a:xfrm>
          <a:prstGeom prst="rect">
            <a:avLst/>
          </a:prstGeom>
        </p:spPr>
      </p:pic>
      <p:grpSp>
        <p:nvGrpSpPr>
          <p:cNvPr id="50" name="Group 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51" name="Rectangle 50">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44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64080"/>
            <a:ext cx="2590800" cy="3703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include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azureuser@NETW211-VM-Your Initials window </a:t>
            </a:r>
            <a:r>
              <a:rPr kumimoji="0" lang="en-US" sz="1800" b="0" i="0" u="none" strike="noStrike" kern="1200" cap="none" spc="0" normalizeH="0" baseline="0" noProof="0" dirty="0">
                <a:ln>
                  <a:noFill/>
                </a:ln>
                <a:solidFill>
                  <a:prstClr val="black"/>
                </a:solidFill>
                <a:effectLst/>
                <a:uLnTx/>
                <a:uFillTx/>
                <a:latin typeface="Calibri"/>
                <a:ea typeface="+mn-ea"/>
                <a:cs typeface="+mn-cs"/>
              </a:rPr>
              <a:t>showing the IPv4 address of the VM in the Azure cloud.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Issue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date</a:t>
            </a:r>
            <a:r>
              <a:rPr kumimoji="0" lang="en-US" sz="1800" b="0" i="0" u="none" strike="noStrike" kern="1200" cap="none" spc="0" normalizeH="0" baseline="0" noProof="0" dirty="0">
                <a:ln>
                  <a:noFill/>
                </a:ln>
                <a:solidFill>
                  <a:prstClr val="black"/>
                </a:solidFill>
                <a:effectLst/>
                <a:uLnTx/>
                <a:uFillTx/>
                <a:latin typeface="Calibri"/>
                <a:ea typeface="+mn-ea"/>
                <a:cs typeface="+mn-cs"/>
              </a:rPr>
              <a:t> command in the same terminal window to include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system date and time</a:t>
            </a:r>
            <a:r>
              <a:rPr kumimoji="0" lang="en-US" sz="1800" b="0" i="0" u="none" strike="noStrike" kern="1200" cap="none" spc="0" normalizeH="0" baseline="0" noProof="0" dirty="0">
                <a:ln>
                  <a:noFill/>
                </a:ln>
                <a:solidFill>
                  <a:prstClr val="black"/>
                </a:solidFill>
                <a:effectLst/>
                <a:uLnTx/>
                <a:uFillTx/>
                <a:latin typeface="Calibri"/>
                <a:ea typeface="+mn-ea"/>
                <a:cs typeface="+mn-cs"/>
              </a:rPr>
              <a:t> in the screenshot.</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38200"/>
            <a:ext cx="2362200" cy="11417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Connecting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to the VM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via SSH</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 program&#10;&#10;Description automatically generated">
            <a:extLst>
              <a:ext uri="{FF2B5EF4-FFF2-40B4-BE49-F238E27FC236}">
                <a16:creationId xmlns:a16="http://schemas.microsoft.com/office/drawing/2014/main" id="{6E4E0A38-D18D-BC75-66CD-08CEAE794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59788"/>
            <a:ext cx="6819332" cy="5631412"/>
          </a:xfrm>
          <a:prstGeom prst="rect">
            <a:avLst/>
          </a:prstGeom>
        </p:spPr>
      </p:pic>
    </p:spTree>
    <p:extLst>
      <p:ext uri="{BB962C8B-B14F-4D97-AF65-F5344CB8AC3E}">
        <p14:creationId xmlns:p14="http://schemas.microsoft.com/office/powerpoint/2010/main" val="260915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05000"/>
            <a:ext cx="2362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Inbound port rules section </a:t>
            </a:r>
            <a:r>
              <a:rPr kumimoji="0" lang="en-US" sz="1800" b="0" i="0" u="none" strike="noStrike" kern="1200" cap="none" spc="0" normalizeH="0" baseline="0" noProof="0" dirty="0">
                <a:ln>
                  <a:noFill/>
                </a:ln>
                <a:solidFill>
                  <a:prstClr val="black"/>
                </a:solidFill>
                <a:effectLst/>
                <a:uLnTx/>
                <a:uFillTx/>
                <a:latin typeface="Calibri"/>
                <a:ea typeface="+mn-ea"/>
                <a:cs typeface="+mn-cs"/>
              </a:rPr>
              <a:t>with the newly added </a:t>
            </a:r>
            <a:r>
              <a:rPr kumimoji="0" lang="en-US" sz="1800" b="0" i="1" u="none" strike="noStrike" kern="1200" cap="none" spc="0" normalizeH="0" baseline="0" noProof="0" dirty="0">
                <a:ln>
                  <a:noFill/>
                </a:ln>
                <a:solidFill>
                  <a:prstClr val="black"/>
                </a:solidFill>
                <a:effectLst/>
                <a:uLnTx/>
                <a:uFillTx/>
                <a:latin typeface="Calibri"/>
                <a:ea typeface="+mn-ea"/>
                <a:cs typeface="+mn-cs"/>
              </a:rPr>
              <a:t>Allow_Ping </a:t>
            </a:r>
            <a:r>
              <a:rPr kumimoji="0" lang="en-US" sz="1800" b="0" i="0" u="none" strike="noStrike" kern="1200" cap="none" spc="0" normalizeH="0" baseline="0" noProof="0" dirty="0">
                <a:ln>
                  <a:noFill/>
                </a:ln>
                <a:solidFill>
                  <a:prstClr val="black"/>
                </a:solidFill>
                <a:effectLst/>
                <a:uLnTx/>
                <a:uFillTx/>
                <a:latin typeface="Calibri"/>
                <a:ea typeface="+mn-ea"/>
                <a:cs typeface="+mn-cs"/>
              </a:rPr>
              <a:t>rule.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Configuring an NSG 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A screenshot of a computer&#10;&#10;Description automatically generated">
            <a:extLst>
              <a:ext uri="{FF2B5EF4-FFF2-40B4-BE49-F238E27FC236}">
                <a16:creationId xmlns:a16="http://schemas.microsoft.com/office/drawing/2014/main" id="{977EA6E5-AF7B-2170-903D-161BDDA16361}"/>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b="3007"/>
          <a:stretch/>
        </p:blipFill>
        <p:spPr>
          <a:xfrm>
            <a:off x="2793330" y="344246"/>
            <a:ext cx="9287207" cy="5370754"/>
          </a:xfrm>
          <a:prstGeom prst="rect">
            <a:avLst/>
          </a:prstGeom>
        </p:spPr>
      </p:pic>
    </p:spTree>
    <p:extLst>
      <p:ext uri="{BB962C8B-B14F-4D97-AF65-F5344CB8AC3E}">
        <p14:creationId xmlns:p14="http://schemas.microsoft.com/office/powerpoint/2010/main" val="53896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05000"/>
            <a:ext cx="2362200" cy="3886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successful ping result from</a:t>
            </a:r>
            <a:r>
              <a:rPr kumimoji="0" lang="en-US" sz="1800" b="0" i="0" u="none" strike="noStrike" kern="1200" cap="none" spc="0" normalizeH="0" baseline="0" noProof="0" dirty="0">
                <a:ln>
                  <a:noFill/>
                </a:ln>
                <a:solidFill>
                  <a:prstClr val="black"/>
                </a:solidFill>
                <a:effectLst/>
                <a:uLnTx/>
                <a:uFillTx/>
                <a:latin typeface="Calibri"/>
                <a:ea typeface="+mn-ea"/>
                <a:cs typeface="+mn-cs"/>
              </a:rPr>
              <a:t> your local computer </a:t>
            </a:r>
            <a:r>
              <a:rPr kumimoji="0" lang="en-US" sz="1800" b="1" i="0" u="none" strike="noStrike" kern="1200" cap="none" spc="0" normalizeH="0" baseline="0" noProof="0" dirty="0">
                <a:ln>
                  <a:noFill/>
                </a:ln>
                <a:solidFill>
                  <a:prstClr val="black"/>
                </a:solidFill>
                <a:effectLst/>
                <a:uLnTx/>
                <a:uFillTx/>
                <a:latin typeface="Calibri"/>
                <a:ea typeface="+mn-ea"/>
                <a:cs typeface="+mn-cs"/>
              </a:rPr>
              <a:t>to</a:t>
            </a:r>
            <a:r>
              <a:rPr kumimoji="0" lang="en-US" sz="1800" b="0" i="0" u="none" strike="noStrike" kern="1200" cap="none" spc="0" normalizeH="0" baseline="0" noProof="0" dirty="0">
                <a:ln>
                  <a:noFill/>
                </a:ln>
                <a:solidFill>
                  <a:prstClr val="black"/>
                </a:solidFill>
                <a:effectLst/>
                <a:uLnTx/>
                <a:uFillTx/>
                <a:latin typeface="Calibri"/>
                <a:ea typeface="+mn-ea"/>
                <a:cs typeface="+mn-cs"/>
              </a:rPr>
              <a:t> the VM in the Azure cloud.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Issue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date /t</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time /t</a:t>
            </a:r>
            <a:r>
              <a:rPr kumimoji="0" lang="en-US" sz="1800" b="0" i="0" u="none" strike="noStrike" kern="1200" cap="none" spc="0" normalizeH="0" baseline="0" noProof="0" dirty="0">
                <a:ln>
                  <a:noFill/>
                </a:ln>
                <a:solidFill>
                  <a:prstClr val="black"/>
                </a:solidFill>
                <a:effectLst/>
                <a:uLnTx/>
                <a:uFillTx/>
                <a:latin typeface="Calibri"/>
                <a:ea typeface="+mn-ea"/>
                <a:cs typeface="+mn-cs"/>
              </a:rPr>
              <a:t> commands in the same command window to include the system date and time in the screenshot. Use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date</a:t>
            </a:r>
            <a:r>
              <a:rPr kumimoji="0" lang="en-US" sz="1800" b="0" i="0" u="none" strike="noStrike" kern="1200" cap="none" spc="0" normalizeH="0" baseline="0" noProof="0" dirty="0">
                <a:ln>
                  <a:noFill/>
                </a:ln>
                <a:solidFill>
                  <a:prstClr val="black"/>
                </a:solidFill>
                <a:effectLst/>
                <a:uLnTx/>
                <a:uFillTx/>
                <a:latin typeface="Calibri"/>
                <a:ea typeface="+mn-ea"/>
                <a:cs typeface="+mn-cs"/>
              </a:rPr>
              <a:t> command on a Mac computer.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Configuring an NSG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A screenshot of a computer&#10;&#10;Description automatically generated">
            <a:extLst>
              <a:ext uri="{FF2B5EF4-FFF2-40B4-BE49-F238E27FC236}">
                <a16:creationId xmlns:a16="http://schemas.microsoft.com/office/drawing/2014/main" id="{D1CCE93D-4E46-4965-92F7-94EBFDCC5770}"/>
              </a:ext>
            </a:extLst>
          </p:cNvPr>
          <p:cNvPicPr>
            <a:picLocks noChangeAspect="1"/>
          </p:cNvPicPr>
          <p:nvPr/>
        </p:nvPicPr>
        <p:blipFill rotWithShape="1">
          <a:blip r:embed="rId2">
            <a:extLst>
              <a:ext uri="{28A0092B-C50C-407E-A947-70E740481C1C}">
                <a14:useLocalDpi xmlns:a14="http://schemas.microsoft.com/office/drawing/2010/main" val="0"/>
              </a:ext>
            </a:extLst>
          </a:blip>
          <a:srcRect b="17855"/>
          <a:stretch/>
        </p:blipFill>
        <p:spPr>
          <a:xfrm>
            <a:off x="4038600" y="173537"/>
            <a:ext cx="7238279" cy="5389063"/>
          </a:xfrm>
          <a:prstGeom prst="rect">
            <a:avLst/>
          </a:prstGeom>
        </p:spPr>
      </p:pic>
    </p:spTree>
    <p:extLst>
      <p:ext uri="{BB962C8B-B14F-4D97-AF65-F5344CB8AC3E}">
        <p14:creationId xmlns:p14="http://schemas.microsoft.com/office/powerpoint/2010/main" val="315680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0545F68-B658-4888-C6C3-E03E1B5DD87E}"/>
              </a:ext>
            </a:extLst>
          </p:cNvPr>
          <p:cNvSpPr>
            <a:spLocks noGrp="1"/>
          </p:cNvSpPr>
          <p:nvPr>
            <p:ph type="title"/>
          </p:nvPr>
        </p:nvSpPr>
        <p:spPr>
          <a:xfrm>
            <a:off x="6094105" y="802955"/>
            <a:ext cx="4977976" cy="1454051"/>
          </a:xfrm>
        </p:spPr>
        <p:txBody>
          <a:bodyPr>
            <a:normAutofit/>
          </a:bodyPr>
          <a:lstStyle/>
          <a:p>
            <a:r>
              <a:rPr lang="en-US" sz="3600" dirty="0">
                <a:solidFill>
                  <a:schemeClr val="tx2"/>
                </a:solidFill>
              </a:rPr>
              <a:t>Conclusion</a:t>
            </a:r>
          </a:p>
        </p:txBody>
      </p:sp>
      <p:pic>
        <p:nvPicPr>
          <p:cNvPr id="10" name="Graphic 9" descr="Lock">
            <a:extLst>
              <a:ext uri="{FF2B5EF4-FFF2-40B4-BE49-F238E27FC236}">
                <a16:creationId xmlns:a16="http://schemas.microsoft.com/office/drawing/2014/main" id="{A123617F-5323-F14F-B452-9879E8A23D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p:cNvSpPr>
            <a:spLocks noGrp="1"/>
          </p:cNvSpPr>
          <p:nvPr>
            <p:ph idx="1"/>
          </p:nvPr>
        </p:nvSpPr>
        <p:spPr>
          <a:xfrm>
            <a:off x="6090574" y="2421682"/>
            <a:ext cx="4977578" cy="3639289"/>
          </a:xfrm>
        </p:spPr>
        <p:txBody>
          <a:bodyPr anchor="ctr">
            <a:normAutofit/>
          </a:bodyPr>
          <a:lstStyle/>
          <a:p>
            <a:pPr>
              <a:lnSpc>
                <a:spcPct val="90000"/>
              </a:lnSpc>
              <a:buNone/>
            </a:pPr>
            <a:r>
              <a:rPr lang="en-US" sz="1500" dirty="0">
                <a:solidFill>
                  <a:schemeClr val="tx2"/>
                </a:solidFill>
                <a:latin typeface="+mj-lt"/>
              </a:rPr>
              <a:t>        </a:t>
            </a:r>
            <a:r>
              <a:rPr lang="en-US" sz="1600" dirty="0">
                <a:solidFill>
                  <a:schemeClr val="tx2"/>
                </a:solidFill>
                <a:latin typeface="+mj-lt"/>
              </a:rPr>
              <a:t>This module provides a comprehensive guide to securing Azure Virtual Machines (VMs) through SSH and implementing effective traffic control with Network Security Groups (NSGs). By initiating the process with the launch of a VM, we establish a foundation for a secure computing environment. Connecting to the VM via SSH not only enables remote access but also ensures a robust and protected connection. The concluding task of configuring an NSG adds a crucial layer of security by regulating both inbound and outbound network traffic. Through these steps, I am equipped with the skills and knowledge necessary to enhance the security posture of their Azure VMs, emphasizing the significance of secure connections and network management in cloud environments.</a:t>
            </a:r>
          </a:p>
          <a:p>
            <a:pPr>
              <a:lnSpc>
                <a:spcPct val="90000"/>
              </a:lnSpc>
              <a:buNone/>
            </a:pPr>
            <a:endParaRPr lang="en-US" sz="1500" dirty="0">
              <a:solidFill>
                <a:schemeClr val="tx2"/>
              </a:solidFill>
              <a:latin typeface="+mj-lt"/>
            </a:endParaRPr>
          </a:p>
          <a:p>
            <a:pPr>
              <a:lnSpc>
                <a:spcPct val="90000"/>
              </a:lnSpc>
              <a:buNone/>
            </a:pPr>
            <a:endParaRPr lang="en-US" sz="1500" dirty="0">
              <a:solidFill>
                <a:schemeClr val="tx2"/>
              </a:solidFill>
            </a:endParaRPr>
          </a:p>
          <a:p>
            <a:pPr>
              <a:lnSpc>
                <a:spcPct val="90000"/>
              </a:lnSpc>
              <a:buNone/>
            </a:pPr>
            <a:endParaRPr lang="en-US" sz="1500" dirty="0">
              <a:solidFill>
                <a:schemeClr val="tx2"/>
              </a:solidFill>
            </a:endParaRPr>
          </a:p>
        </p:txBody>
      </p:sp>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sz="600" b="0" i="0" u="none" strike="noStrike" kern="1200" cap="none" spc="0" normalizeH="0" baseline="0" noProof="0" dirty="0">
                <a:ln>
                  <a:noFill/>
                </a:ln>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600" b="0" i="0" u="none" strike="noStrike" kern="1200" cap="none" spc="0" normalizeH="0" baseline="0" noProof="0" dirty="0">
              <a:ln>
                <a:noFill/>
              </a:ln>
              <a:effectLst/>
              <a:uLnTx/>
              <a:uFillTx/>
              <a:latin typeface="Calibri"/>
              <a:ea typeface="+mn-ea"/>
              <a:cs typeface="+mn-cs"/>
            </a:endParaRP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a:xfrm>
            <a:off x="804672"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F1EDA88-21D8-408D-A2E9-4AFEAA74202B}" type="datetime1">
              <a:rPr kumimoji="0" lang="en-US" b="0" i="0" u="none" strike="noStrike" kern="1200" cap="none" spc="0" normalizeH="0" baseline="0" noProof="0" smtClean="0">
                <a:ln>
                  <a:noFill/>
                </a:ln>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2/22/2024</a:t>
            </a:fld>
            <a:endParaRPr kumimoji="0" lang="en-US" b="0" i="0" u="none" strike="noStrike" kern="1200" cap="none" spc="0" normalizeH="0" baseline="0" noProof="0">
              <a:ln>
                <a:noFill/>
              </a:ln>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89447F04-5B4A-4B3A-B7B2-0498BAC8F13C}" type="slidenum">
              <a:rPr kumimoji="0" lang="en-US" b="0" i="0" u="none" strike="noStrike" kern="1200" cap="none" spc="0" normalizeH="0" baseline="0" noProof="0" smtClean="0">
                <a:ln>
                  <a:noFill/>
                </a:ln>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a:ln>
                <a:noFill/>
              </a:ln>
              <a:effectLst/>
              <a:uLnTx/>
              <a:uFillTx/>
              <a:latin typeface="Calibri"/>
              <a:ea typeface="+mn-ea"/>
              <a:cs typeface="+mn-cs"/>
            </a:endParaRPr>
          </a:p>
        </p:txBody>
      </p:sp>
    </p:spTree>
    <p:extLst>
      <p:ext uri="{BB962C8B-B14F-4D97-AF65-F5344CB8AC3E}">
        <p14:creationId xmlns:p14="http://schemas.microsoft.com/office/powerpoint/2010/main" val="180850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rrows pointing towards light">
            <a:extLst>
              <a:ext uri="{FF2B5EF4-FFF2-40B4-BE49-F238E27FC236}">
                <a16:creationId xmlns:a16="http://schemas.microsoft.com/office/drawing/2014/main" id="{D69A34D5-A01D-9E38-6144-13F2271A9908}"/>
              </a:ext>
            </a:extLst>
          </p:cNvPr>
          <p:cNvPicPr>
            <a:picLocks noChangeAspect="1"/>
          </p:cNvPicPr>
          <p:nvPr/>
        </p:nvPicPr>
        <p:blipFill rotWithShape="1">
          <a:blip r:embed="rId2"/>
          <a:srcRect l="3807" r="43534" b="-2"/>
          <a:stretch/>
        </p:blipFill>
        <p:spPr>
          <a:xfrm>
            <a:off x="-1" y="-2"/>
            <a:ext cx="5410198" cy="6858002"/>
          </a:xfrm>
          <a:prstGeom prst="rect">
            <a:avLst/>
          </a:prstGeom>
        </p:spPr>
      </p:pic>
      <p:sp useBgFill="1">
        <p:nvSpPr>
          <p:cNvPr id="18" name="Rectangle 1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115317" y="405685"/>
            <a:ext cx="5464968" cy="15593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4000" b="0" i="0" u="none" strike="noStrike" cap="none" spc="0" normalizeH="0" baseline="0" noProof="0">
                <a:ln>
                  <a:noFill/>
                </a:ln>
                <a:effectLst/>
                <a:uLnTx/>
                <a:uFillTx/>
              </a:rPr>
              <a:t>References</a:t>
            </a:r>
          </a:p>
        </p:txBody>
      </p:sp>
      <p:sp>
        <p:nvSpPr>
          <p:cNvPr id="9" name="Text Placeholder 6">
            <a:extLst>
              <a:ext uri="{FF2B5EF4-FFF2-40B4-BE49-F238E27FC236}">
                <a16:creationId xmlns:a16="http://schemas.microsoft.com/office/drawing/2014/main" id="{BD253172-2FCC-5CA0-984E-1764E637F7D4}"/>
              </a:ext>
            </a:extLst>
          </p:cNvPr>
          <p:cNvSpPr txBox="1">
            <a:spLocks/>
          </p:cNvSpPr>
          <p:nvPr/>
        </p:nvSpPr>
        <p:spPr>
          <a:xfrm>
            <a:off x="6005024" y="2285999"/>
            <a:ext cx="5247340" cy="349687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fontAlgn="auto">
              <a:lnSpc>
                <a:spcPct val="90000"/>
              </a:lnSpc>
              <a:spcBef>
                <a:spcPct val="20000"/>
              </a:spcBef>
              <a:spcAft>
                <a:spcPts val="0"/>
              </a:spcAft>
              <a:buClrTx/>
              <a:buSzTx/>
              <a:buNone/>
              <a:tabLst/>
              <a:defRPr/>
            </a:pPr>
            <a:r>
              <a:rPr kumimoji="0" lang="en-US" sz="2000" b="0" i="1" u="none" strike="noStrike" cap="none" spc="0" normalizeH="0" baseline="0" noProof="0" dirty="0">
                <a:ln>
                  <a:noFill/>
                </a:ln>
                <a:effectLst/>
                <a:uLnTx/>
                <a:uFillTx/>
              </a:rPr>
              <a:t>Follow along module video guide and the downloadable pdf guide was the recourses that I used to complete this project.</a:t>
            </a: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a:xfrm>
            <a:off x="758952" y="6356350"/>
            <a:ext cx="2743200" cy="365125"/>
          </a:xfrm>
        </p:spPr>
        <p:txBody>
          <a:bodyPr vert="horz" lIns="91440" tIns="45720" rIns="91440" bIns="45720" rtlCol="0" anchor="ctr">
            <a:normAutofit/>
          </a:bodyPr>
          <a:lstStyle/>
          <a:p>
            <a:pPr>
              <a:spcAft>
                <a:spcPts val="600"/>
              </a:spcAft>
              <a:defRPr/>
            </a:pPr>
            <a:fld id="{DF43587B-007E-4FA4-BA33-DFBF320C7558}" type="datetime1">
              <a:rPr lang="en-US">
                <a:solidFill>
                  <a:srgbClr val="FFFFFF"/>
                </a:solidFill>
                <a:latin typeface="Calibri" panose="020F0502020204030204"/>
              </a:rPr>
              <a:pPr>
                <a:spcAft>
                  <a:spcPts val="600"/>
                </a:spcAft>
                <a:defRPr/>
              </a:pPr>
              <a:t>2/22/2024</a:t>
            </a:fld>
            <a:endParaRPr lang="en-US">
              <a:solidFill>
                <a:srgbClr val="FFFFFF"/>
              </a:solidFill>
              <a:latin typeface="Calibri" panose="020F0502020204030204"/>
            </a:endParaRPr>
          </a:p>
        </p:txBody>
      </p:sp>
      <p:sp>
        <p:nvSpPr>
          <p:cNvPr id="10" name="Footer Placeholder 1">
            <a:extLst>
              <a:ext uri="{FF2B5EF4-FFF2-40B4-BE49-F238E27FC236}">
                <a16:creationId xmlns:a16="http://schemas.microsoft.com/office/drawing/2014/main" id="{5BD4BBC9-0464-2C73-7643-4FC74D2801A9}"/>
              </a:ext>
            </a:extLst>
          </p:cNvPr>
          <p:cNvSpPr>
            <a:spLocks noGrp="1"/>
          </p:cNvSpPr>
          <p:nvPr>
            <p:ph type="ftr" sz="quarter" idx="11"/>
          </p:nvPr>
        </p:nvSpPr>
        <p:spPr>
          <a:xfrm>
            <a:off x="6005024" y="6356350"/>
            <a:ext cx="4323832" cy="365125"/>
          </a:xfrm>
        </p:spPr>
        <p:txBody>
          <a:bodyPr vert="horz" lIns="91440" tIns="45720" rIns="91440" bIns="45720" rtlCol="0" anchor="ctr">
            <a:normAutofit/>
          </a:bodyPr>
          <a:lstStyle/>
          <a:p>
            <a:pPr algn="l">
              <a:lnSpc>
                <a:spcPct val="90000"/>
              </a:lnSpc>
              <a:spcAft>
                <a:spcPts val="600"/>
              </a:spcAft>
              <a:defRPr/>
            </a:pPr>
            <a:r>
              <a:rPr lang="en-US" sz="600" kern="1200">
                <a:solidFill>
                  <a:schemeClr val="tx1"/>
                </a:solidFill>
                <a:latin typeface="Calibri" panose="020F0502020204030204"/>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89447F04-5B4A-4B3A-B7B2-0498BAC8F13C}" type="slidenum">
              <a:rPr lang="en-US">
                <a:solidFill>
                  <a:schemeClr val="tx1"/>
                </a:solidFill>
                <a:latin typeface="Calibri" panose="020F0502020204030204"/>
              </a:rPr>
              <a:pPr>
                <a:spcAft>
                  <a:spcPts val="600"/>
                </a:spcAft>
                <a:defRPr/>
              </a:pPr>
              <a:t>24</a:t>
            </a:fld>
            <a:endParaRPr lang="en-US">
              <a:solidFill>
                <a:schemeClr val="tx1"/>
              </a:solidFill>
              <a:latin typeface="Calibri" panose="020F0502020204030204"/>
            </a:endParaRPr>
          </a:p>
        </p:txBody>
      </p:sp>
    </p:spTree>
    <p:extLst>
      <p:ext uri="{BB962C8B-B14F-4D97-AF65-F5344CB8AC3E}">
        <p14:creationId xmlns:p14="http://schemas.microsoft.com/office/powerpoint/2010/main" val="4059933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1800" y="381001"/>
            <a:ext cx="5334197" cy="1708242"/>
          </a:xfrm>
        </p:spPr>
        <p:txBody>
          <a:bodyPr vert="horz" lIns="91440" tIns="45720" rIns="91440" bIns="45720" rtlCol="0" anchor="ctr">
            <a:normAutofit/>
          </a:bodyPr>
          <a:lstStyle/>
          <a:p>
            <a:pPr algn="l">
              <a:lnSpc>
                <a:spcPct val="90000"/>
              </a:lnSpc>
            </a:pPr>
            <a:br>
              <a:rPr lang="en-US" sz="3700" dirty="0"/>
            </a:br>
            <a:r>
              <a:rPr lang="en-US" sz="3700" dirty="0"/>
              <a:t> </a:t>
            </a:r>
            <a:br>
              <a:rPr lang="en-US" sz="3700" dirty="0"/>
            </a:br>
            <a:r>
              <a:rPr lang="en-US" sz="3700" dirty="0"/>
              <a:t>Cloud Storage</a:t>
            </a:r>
          </a:p>
        </p:txBody>
      </p:sp>
      <p:sp>
        <p:nvSpPr>
          <p:cNvPr id="4" name="TextBox 3">
            <a:extLst>
              <a:ext uri="{FF2B5EF4-FFF2-40B4-BE49-F238E27FC236}">
                <a16:creationId xmlns:a16="http://schemas.microsoft.com/office/drawing/2014/main" id="{ACD3707E-321D-9C5B-E060-C5A665149594}"/>
              </a:ext>
            </a:extLst>
          </p:cNvPr>
          <p:cNvSpPr txBox="1"/>
          <p:nvPr/>
        </p:nvSpPr>
        <p:spPr>
          <a:xfrm>
            <a:off x="761800" y="2302293"/>
            <a:ext cx="5334197" cy="3769835"/>
          </a:xfrm>
          <a:prstGeom prst="rect">
            <a:avLst/>
          </a:prstGeom>
        </p:spPr>
        <p:txBody>
          <a:bodyPr vert="horz" lIns="91440" tIns="45720" rIns="91440" bIns="45720" rtlCol="0" anchor="ctr">
            <a:normAutofit/>
          </a:bodyPr>
          <a:lstStyle/>
          <a:p>
            <a:pPr>
              <a:lnSpc>
                <a:spcPct val="90000"/>
              </a:lnSpc>
              <a:spcAft>
                <a:spcPts val="600"/>
              </a:spcAft>
            </a:pPr>
            <a:r>
              <a:rPr lang="en-US" sz="1600" dirty="0"/>
              <a:t>This module introduces Azure's Blob storage—a key player in storing and safeguarding data for mobile apps, websites, backups, IoT devices, and big data analytics. I will cover tasks like creating a Storage Account, uploading files, and exploring Blob Snapshots, offering a practical glimpse into Blob storage's versatile functionality.</a:t>
            </a:r>
          </a:p>
        </p:txBody>
      </p:sp>
      <p:pic>
        <p:nvPicPr>
          <p:cNvPr id="24" name="Picture 23">
            <a:extLst>
              <a:ext uri="{FF2B5EF4-FFF2-40B4-BE49-F238E27FC236}">
                <a16:creationId xmlns:a16="http://schemas.microsoft.com/office/drawing/2014/main" id="{860DEE01-70A2-79D7-B10D-EAA670C031C0}"/>
              </a:ext>
            </a:extLst>
          </p:cNvPr>
          <p:cNvPicPr>
            <a:picLocks noChangeAspect="1"/>
          </p:cNvPicPr>
          <p:nvPr/>
        </p:nvPicPr>
        <p:blipFill rotWithShape="1">
          <a:blip r:embed="rId2"/>
          <a:srcRect l="10649" r="3440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81200"/>
            <a:ext cx="25908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browser window with the image </a:t>
            </a:r>
            <a:r>
              <a:rPr kumimoji="0" lang="en-US" sz="1800" b="0" i="0" u="none" strike="noStrike" kern="1200" cap="none" spc="0" normalizeH="0" baseline="0" noProof="0" dirty="0">
                <a:ln>
                  <a:noFill/>
                </a:ln>
                <a:solidFill>
                  <a:prstClr val="black"/>
                </a:solidFill>
                <a:effectLst/>
                <a:uLnTx/>
                <a:uFillTx/>
                <a:latin typeface="Calibri"/>
                <a:ea typeface="+mn-ea"/>
                <a:cs typeface="+mn-cs"/>
              </a:rPr>
              <a:t>uploaded from your local computer and </a:t>
            </a:r>
            <a:r>
              <a:rPr kumimoji="0" lang="en-US" sz="1800" b="1" i="0" u="none" strike="noStrike" kern="1200" cap="none" spc="0" normalizeH="0" baseline="0" noProof="0" dirty="0">
                <a:ln>
                  <a:noFill/>
                </a:ln>
                <a:solidFill>
                  <a:prstClr val="black"/>
                </a:solidFill>
                <a:effectLst/>
                <a:uLnTx/>
                <a:uFillTx/>
                <a:latin typeface="Calibri"/>
                <a:ea typeface="+mn-ea"/>
                <a:cs typeface="+mn-cs"/>
              </a:rPr>
              <a:t>the URL </a:t>
            </a:r>
            <a:r>
              <a:rPr kumimoji="0" lang="en-US" sz="1800" b="0" i="0" u="none" strike="noStrike" kern="1200" cap="none" spc="0" normalizeH="0" baseline="0" noProof="0" dirty="0">
                <a:ln>
                  <a:noFill/>
                </a:ln>
                <a:solidFill>
                  <a:prstClr val="black"/>
                </a:solidFill>
                <a:effectLst/>
                <a:uLnTx/>
                <a:uFillTx/>
                <a:latin typeface="Calibri"/>
                <a:ea typeface="+mn-ea"/>
                <a:cs typeface="+mn-cs"/>
              </a:rPr>
              <a:t>on top of the window.</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the </a:t>
            </a:r>
            <a:r>
              <a:rPr kumimoji="0" lang="en-US" sz="1800" b="1" i="0" u="none" strike="noStrike" kern="1200" cap="none" spc="0" normalizeH="0" baseline="0" noProof="0" dirty="0">
                <a:ln>
                  <a:noFill/>
                </a:ln>
                <a:solidFill>
                  <a:prstClr val="black"/>
                </a:solidFill>
                <a:effectLst/>
                <a:uLnTx/>
                <a:uFillTx/>
                <a:latin typeface="Calibri"/>
                <a:ea typeface="+mn-ea"/>
                <a:cs typeface="+mn-cs"/>
              </a:rPr>
              <a:t>Last modified</a:t>
            </a:r>
            <a:r>
              <a:rPr kumimoji="0" lang="en-US" sz="1800" b="0" i="0" u="none" strike="noStrike" kern="1200" cap="none" spc="0" normalizeH="0" baseline="0" noProof="0" dirty="0">
                <a:ln>
                  <a:noFill/>
                </a:ln>
                <a:solidFill>
                  <a:prstClr val="black"/>
                </a:solidFill>
                <a:effectLst/>
                <a:uLnTx/>
                <a:uFillTx/>
                <a:latin typeface="Calibri"/>
                <a:ea typeface="+mn-ea"/>
                <a:cs typeface="+mn-cs"/>
              </a:rPr>
              <a:t> property of the uploaded image.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514600" cy="990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Uploading and Accessing a File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computer screen shot of a computer&#10;&#10;Description automatically generated">
            <a:extLst>
              <a:ext uri="{FF2B5EF4-FFF2-40B4-BE49-F238E27FC236}">
                <a16:creationId xmlns:a16="http://schemas.microsoft.com/office/drawing/2014/main" id="{3F65CECC-2E8B-646E-64FA-1F4140A95FF1}"/>
              </a:ext>
            </a:extLst>
          </p:cNvPr>
          <p:cNvPicPr>
            <a:picLocks noChangeAspect="1"/>
          </p:cNvPicPr>
          <p:nvPr/>
        </p:nvPicPr>
        <p:blipFill rotWithShape="1">
          <a:blip r:embed="rId2">
            <a:extLst>
              <a:ext uri="{28A0092B-C50C-407E-A947-70E740481C1C}">
                <a14:useLocalDpi xmlns:a14="http://schemas.microsoft.com/office/drawing/2010/main" val="0"/>
              </a:ext>
            </a:extLst>
          </a:blip>
          <a:srcRect l="2532" r="2532" b="18127"/>
          <a:stretch/>
        </p:blipFill>
        <p:spPr>
          <a:xfrm>
            <a:off x="3040626" y="1066800"/>
            <a:ext cx="9037233" cy="427136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Blob Snapshots 1 of 2</a:t>
            </a:r>
          </a:p>
          <a:p>
            <a:pPr>
              <a:buNone/>
            </a:pPr>
            <a:endParaRPr lang="en-US" dirty="0"/>
          </a:p>
        </p:txBody>
      </p:sp>
      <p:sp>
        <p:nvSpPr>
          <p:cNvPr id="2" name="Footer Placeholder 1">
            <a:extLst>
              <a:ext uri="{FF2B5EF4-FFF2-40B4-BE49-F238E27FC236}">
                <a16:creationId xmlns:a16="http://schemas.microsoft.com/office/drawing/2014/main" id="{7A68853A-58FE-2C87-C02E-B9B17C5881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533400" y="1287462"/>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 What does the access tier setting do? What are the Azure blob storage access tiers?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[hint: in the Azure portal, on the Upload blob page, under Advanced, click the ? circle above the Access tier box.]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Answer here: When your data is stored in an online access tier (either hot, cool or cold), users can access it immediately. The archive tier is an offline tier for storing data that is rarely accessed.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Hot tier - An online tier optimized for storing data that is accessed or modified frequently. The hot tier has the highest storage costs, but the lowest access costs.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Cool tier - An online tier optimized for storing data that is infrequently accessed or modified. Data in the cool tier should be stored for a minimum of 30 days. The cool tier has lower storage costs and higher access costs compared to the hot tier.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Cold tier - An online tier optimized for storing data that is rarely accessed or modified, but still requires fast retrieval. Data in the cold tier should be stored for a minimum of 90 days. The cold tier has lower storage costs and higher access costs compared to the cool tier.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Archive tier - An offline tier optimized for storing data that is rarely accessed, and that has flexible latency requirements, on the order of hours. Data in the archive tier should be stored for a minimum of 180 days.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References (here are two examples to get your research started):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 Hot, Cool, and Archive access tiers for blob data, https://docs.microsoft.com/en-us/azure/storage/blobs/access-tiers-overview</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 Azure Blob Storage Access Tiers, https://devry.percipio.com/courses/c7ef0333-8560-403f-a004-9c5c843866b0/videos/2658bbe6-ee97-438b-a376-fbb079c3b3a0</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3. Instructional project video guide.</a:t>
            </a:r>
          </a:p>
        </p:txBody>
      </p:sp>
    </p:spTree>
    <p:extLst>
      <p:ext uri="{BB962C8B-B14F-4D97-AF65-F5344CB8AC3E}">
        <p14:creationId xmlns:p14="http://schemas.microsoft.com/office/powerpoint/2010/main" val="248331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392681"/>
            <a:ext cx="25146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browser window</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the “This is the original version. –Your Initials” message and </a:t>
            </a:r>
            <a:r>
              <a:rPr kumimoji="0" lang="en-US" sz="1800" b="1" i="0" u="none" strike="noStrike" kern="1200" cap="none" spc="0" normalizeH="0" baseline="0" noProof="0" dirty="0">
                <a:ln>
                  <a:noFill/>
                </a:ln>
                <a:solidFill>
                  <a:prstClr val="black"/>
                </a:solidFill>
                <a:effectLst/>
                <a:uLnTx/>
                <a:uFillTx/>
                <a:latin typeface="Calibri"/>
                <a:ea typeface="+mn-ea"/>
                <a:cs typeface="+mn-cs"/>
              </a:rPr>
              <a:t>the URL </a:t>
            </a:r>
            <a:r>
              <a:rPr kumimoji="0" lang="en-US" sz="1800" b="0" i="0" u="none" strike="noStrike" kern="1200" cap="none" spc="0" normalizeH="0" baseline="0" noProof="0" dirty="0">
                <a:ln>
                  <a:noFill/>
                </a:ln>
                <a:solidFill>
                  <a:prstClr val="black"/>
                </a:solidFill>
                <a:effectLst/>
                <a:uLnTx/>
                <a:uFillTx/>
                <a:latin typeface="Calibri"/>
                <a:ea typeface="+mn-ea"/>
                <a:cs typeface="+mn-cs"/>
              </a:rPr>
              <a:t>on top of the window.</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914401"/>
            <a:ext cx="2286000" cy="1217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Creating Blob Snapshots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5A843245-0BCC-A239-A20D-0A9CDCEB6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685799"/>
            <a:ext cx="8229600" cy="4923463"/>
          </a:xfrm>
          <a:prstGeom prst="rect">
            <a:avLst/>
          </a:prstGeom>
        </p:spPr>
      </p:pic>
    </p:spTree>
    <p:extLst>
      <p:ext uri="{BB962C8B-B14F-4D97-AF65-F5344CB8AC3E}">
        <p14:creationId xmlns:p14="http://schemas.microsoft.com/office/powerpoint/2010/main" val="27402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81200"/>
            <a:ext cx="24384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browser window </a:t>
            </a:r>
            <a:r>
              <a:rPr kumimoji="0" lang="en-US" sz="1800" b="0" i="0" u="none" strike="noStrike" kern="1200" cap="none" spc="0" normalizeH="0" baseline="0" noProof="0" dirty="0">
                <a:ln>
                  <a:noFill/>
                </a:ln>
                <a:solidFill>
                  <a:prstClr val="black"/>
                </a:solidFill>
                <a:effectLst/>
                <a:uLnTx/>
                <a:uFillTx/>
                <a:latin typeface="Calibri"/>
                <a:ea typeface="+mn-ea"/>
                <a:cs typeface="+mn-cs"/>
              </a:rPr>
              <a:t>with the “This is the first revised version. –Your Initials” message and </a:t>
            </a:r>
            <a:r>
              <a:rPr kumimoji="0" lang="en-US" sz="1800" b="1" i="0" u="none" strike="noStrike" kern="1200" cap="none" spc="0" normalizeH="0" baseline="0" noProof="0" dirty="0">
                <a:ln>
                  <a:noFill/>
                </a:ln>
                <a:solidFill>
                  <a:prstClr val="black"/>
                </a:solidFill>
                <a:effectLst/>
                <a:uLnTx/>
                <a:uFillTx/>
                <a:latin typeface="Calibri"/>
                <a:ea typeface="+mn-ea"/>
                <a:cs typeface="+mn-cs"/>
              </a:rPr>
              <a:t>the URL </a:t>
            </a:r>
            <a:r>
              <a:rPr kumimoji="0" lang="en-US" sz="1800" b="0" i="0" u="none" strike="noStrike" kern="1200" cap="none" spc="0" normalizeH="0" baseline="0" noProof="0" dirty="0">
                <a:ln>
                  <a:noFill/>
                </a:ln>
                <a:solidFill>
                  <a:prstClr val="black"/>
                </a:solidFill>
                <a:effectLst/>
                <a:uLnTx/>
                <a:uFillTx/>
                <a:latin typeface="Calibri"/>
                <a:ea typeface="+mn-ea"/>
                <a:cs typeface="+mn-cs"/>
              </a:rPr>
              <a:t>on top of the window.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22860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Enabling Blob Versioning</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A7B2B229-0EF0-E03A-ADA9-0DE0BF89B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387" y="1142999"/>
            <a:ext cx="9024229" cy="3505201"/>
          </a:xfrm>
          <a:prstGeom prst="rect">
            <a:avLst/>
          </a:prstGeom>
        </p:spPr>
      </p:pic>
    </p:spTree>
    <p:extLst>
      <p:ext uri="{BB962C8B-B14F-4D97-AF65-F5344CB8AC3E}">
        <p14:creationId xmlns:p14="http://schemas.microsoft.com/office/powerpoint/2010/main" val="209807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pPr>
              <a:lnSpc>
                <a:spcPct val="90000"/>
              </a:lnSpc>
            </a:pPr>
            <a:br>
              <a:rPr lang="en-US" sz="3100"/>
            </a:br>
            <a:r>
              <a:rPr lang="en-US" sz="3100"/>
              <a:t> </a:t>
            </a:r>
            <a:br>
              <a:rPr lang="en-US" sz="3100"/>
            </a:br>
            <a:r>
              <a:rPr lang="en-US" sz="3100"/>
              <a:t>Virtual Machine (VM) Instances</a:t>
            </a:r>
          </a:p>
        </p:txBody>
      </p:sp>
      <p:sp>
        <p:nvSpPr>
          <p:cNvPr id="3" name="Content Placeholder 2">
            <a:extLst>
              <a:ext uri="{FF2B5EF4-FFF2-40B4-BE49-F238E27FC236}">
                <a16:creationId xmlns:a16="http://schemas.microsoft.com/office/drawing/2014/main" id="{8F4D973D-C04C-2BBC-6361-AB82F0B27228}"/>
              </a:ext>
            </a:extLst>
          </p:cNvPr>
          <p:cNvSpPr>
            <a:spLocks noGrp="1"/>
          </p:cNvSpPr>
          <p:nvPr>
            <p:ph idx="1"/>
          </p:nvPr>
        </p:nvSpPr>
        <p:spPr>
          <a:xfrm>
            <a:off x="761800" y="2470244"/>
            <a:ext cx="5334197" cy="3769835"/>
          </a:xfrm>
        </p:spPr>
        <p:txBody>
          <a:bodyPr anchor="ctr">
            <a:normAutofit/>
          </a:bodyPr>
          <a:lstStyle/>
          <a:p>
            <a:pPr marL="0" indent="0">
              <a:buNone/>
            </a:pPr>
            <a:r>
              <a:rPr lang="en-US" sz="1600" dirty="0"/>
              <a:t>A VM is a virtual server running applications, with configurable CPU, memory, storage, and networking capacities. In this project I will be Deploying a VM in Azure, Connecting to the VM using RDP, and completing the proper steps to Delete the VM.</a:t>
            </a:r>
          </a:p>
          <a:p>
            <a:endParaRPr lang="en-US" sz="2000" dirty="0"/>
          </a:p>
        </p:txBody>
      </p:sp>
      <p:pic>
        <p:nvPicPr>
          <p:cNvPr id="5" name="Picture 4" descr="Electronic circuit board">
            <a:extLst>
              <a:ext uri="{FF2B5EF4-FFF2-40B4-BE49-F238E27FC236}">
                <a16:creationId xmlns:a16="http://schemas.microsoft.com/office/drawing/2014/main" id="{9686695D-E9E8-2617-3E3A-77721B154833}"/>
              </a:ext>
            </a:extLst>
          </p:cNvPr>
          <p:cNvPicPr>
            <a:picLocks noChangeAspect="1"/>
          </p:cNvPicPr>
          <p:nvPr/>
        </p:nvPicPr>
        <p:blipFill rotWithShape="1">
          <a:blip r:embed="rId2"/>
          <a:srcRect l="39997" r="816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26B80E9-2916-31A4-74AA-76FB4261C58B}"/>
              </a:ext>
            </a:extLst>
          </p:cNvPr>
          <p:cNvSpPr>
            <a:spLocks noGrp="1"/>
          </p:cNvSpPr>
          <p:nvPr>
            <p:ph type="title"/>
          </p:nvPr>
        </p:nvSpPr>
        <p:spPr>
          <a:xfrm>
            <a:off x="761800" y="762001"/>
            <a:ext cx="5334197" cy="1708242"/>
          </a:xfrm>
        </p:spPr>
        <p:txBody>
          <a:bodyPr anchor="ctr">
            <a:normAutofit/>
          </a:bodyPr>
          <a:lstStyle/>
          <a:p>
            <a:r>
              <a:rPr lang="en-US" sz="4000" dirty="0"/>
              <a:t>Conclusion</a:t>
            </a:r>
          </a:p>
        </p:txBody>
      </p:sp>
      <p:sp>
        <p:nvSpPr>
          <p:cNvPr id="3" name="Content Placeholder 2"/>
          <p:cNvSpPr>
            <a:spLocks noGrp="1"/>
          </p:cNvSpPr>
          <p:nvPr>
            <p:ph idx="1"/>
          </p:nvPr>
        </p:nvSpPr>
        <p:spPr>
          <a:xfrm>
            <a:off x="761800" y="2470244"/>
            <a:ext cx="5334197" cy="3769835"/>
          </a:xfrm>
        </p:spPr>
        <p:txBody>
          <a:bodyPr anchor="ctr">
            <a:normAutofit/>
          </a:bodyPr>
          <a:lstStyle/>
          <a:p>
            <a:pPr>
              <a:lnSpc>
                <a:spcPct val="90000"/>
              </a:lnSpc>
              <a:buNone/>
            </a:pPr>
            <a:r>
              <a:rPr lang="en-US" sz="1900" dirty="0">
                <a:latin typeface="+mj-lt"/>
              </a:rPr>
              <a:t>      </a:t>
            </a:r>
            <a:r>
              <a:rPr lang="en-US" sz="1600" dirty="0">
                <a:latin typeface="+mj-lt"/>
              </a:rPr>
              <a:t>This module has provided a comprehensive introduction to Azure's Blob storage, highlighting its vital role in securely managing data for diverse applications. Through tasks like creating a Storage Account, uploading files, and exploring Blob Snapshots, I gained practical insights into the versatile functionality of Blob storage. As I navigate the dynamic landscape of data storage, this newfound understanding equips me to harness the full potential of Azure's Blob storage for my specific needs, be it for mobile apps, websites, backups, IoT devices, or intricate big data analytics.</a:t>
            </a:r>
          </a:p>
          <a:p>
            <a:pPr>
              <a:lnSpc>
                <a:spcPct val="90000"/>
              </a:lnSpc>
              <a:buNone/>
            </a:pPr>
            <a:endParaRPr lang="en-US" sz="1900" dirty="0">
              <a:latin typeface="+mj-lt"/>
            </a:endParaRPr>
          </a:p>
          <a:p>
            <a:pPr>
              <a:lnSpc>
                <a:spcPct val="90000"/>
              </a:lnSpc>
              <a:buNone/>
            </a:pPr>
            <a:endParaRPr lang="en-US" sz="1900" dirty="0"/>
          </a:p>
          <a:p>
            <a:pPr>
              <a:lnSpc>
                <a:spcPct val="90000"/>
              </a:lnSpc>
              <a:buNone/>
            </a:pPr>
            <a:endParaRPr lang="en-US" sz="1900" dirty="0"/>
          </a:p>
        </p:txBody>
      </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a:xfrm>
            <a:off x="7618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F1EDA88-21D8-408D-A2E9-4AFEAA74202B}" type="datetime1">
              <a:rPr kumimoji="0" lang="en-US"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2/22/2024</a:t>
            </a:fld>
            <a:endParaRPr kumimoji="0" lang="en-US" b="0" i="0" u="none" strike="noStrike" kern="1200" cap="none" spc="0" normalizeH="0" baseline="0" noProof="0">
              <a:ln>
                <a:noFill/>
              </a:ln>
              <a:solidFill>
                <a:schemeClr val="tx1"/>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3131672" y="6356350"/>
            <a:ext cx="3293034" cy="365125"/>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400" b="0" i="0" u="none" strike="noStrike" kern="1200" cap="none" spc="0" normalizeH="0" baseline="0" noProof="0">
                <a:ln>
                  <a:noFill/>
                </a:ln>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400" b="0" i="0" u="none" strike="noStrike" kern="1200" cap="none" spc="0" normalizeH="0" baseline="0" noProof="0">
              <a:ln>
                <a:noFill/>
              </a:ln>
              <a:effectLst/>
              <a:uLnTx/>
              <a:uFillTx/>
              <a:latin typeface="Calibri"/>
              <a:ea typeface="+mn-ea"/>
              <a:cs typeface="+mn-cs"/>
            </a:endParaRPr>
          </a:p>
        </p:txBody>
      </p:sp>
      <p:pic>
        <p:nvPicPr>
          <p:cNvPr id="8" name="Picture 7" descr="Files">
            <a:extLst>
              <a:ext uri="{FF2B5EF4-FFF2-40B4-BE49-F238E27FC236}">
                <a16:creationId xmlns:a16="http://schemas.microsoft.com/office/drawing/2014/main" id="{C474BC0B-B11A-CDD5-8DD4-A5E6853C6297}"/>
              </a:ext>
            </a:extLst>
          </p:cNvPr>
          <p:cNvPicPr>
            <a:picLocks noChangeAspect="1"/>
          </p:cNvPicPr>
          <p:nvPr/>
        </p:nvPicPr>
        <p:blipFill rotWithShape="1">
          <a:blip r:embed="rId2"/>
          <a:srcRect l="13943" r="3422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a:xfrm>
            <a:off x="10167869" y="6356350"/>
            <a:ext cx="1768425"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89447F04-5B4A-4B3A-B7B2-0498BAC8F13C}" type="slidenum">
              <a:rPr kumimoji="0" lang="en-US" b="0" i="0" u="none" strike="noStrike" kern="1200" cap="none" spc="0" normalizeH="0" baseline="0" noProof="0">
                <a:ln>
                  <a:noFill/>
                </a:ln>
                <a:solidFill>
                  <a:srgbClr val="FFFFFF"/>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3841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nt">
            <a:extLst>
              <a:ext uri="{FF2B5EF4-FFF2-40B4-BE49-F238E27FC236}">
                <a16:creationId xmlns:a16="http://schemas.microsoft.com/office/drawing/2014/main" id="{F895CE6F-C6BC-4E86-326E-11546A839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8DA8E4A-C6DD-E00D-0A92-3DEA624CF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3291"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A6FC486F-EE17-4AB5-AFD2-50FD675AE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99"/>
            <a:ext cx="11416412" cy="3390300"/>
          </a:xfrm>
          <a:prstGeom prst="rect">
            <a:avLst/>
          </a:prstGeom>
          <a:ln>
            <a:noFill/>
          </a:ln>
          <a:effectLst>
            <a:outerShdw blurRad="596900" dist="2540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758951" y="0"/>
            <a:ext cx="4641851" cy="22555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4800" b="0" i="0" u="none" strike="noStrike" cap="none" spc="0" normalizeH="0" baseline="0" noProof="0" dirty="0">
                <a:ln>
                  <a:noFill/>
                </a:ln>
                <a:effectLst/>
                <a:uLnTx/>
                <a:uFillTx/>
              </a:rPr>
              <a:t>References</a:t>
            </a:r>
          </a:p>
        </p:txBody>
      </p:sp>
      <p:sp>
        <p:nvSpPr>
          <p:cNvPr id="6" name="TextBox 5">
            <a:extLst>
              <a:ext uri="{FF2B5EF4-FFF2-40B4-BE49-F238E27FC236}">
                <a16:creationId xmlns:a16="http://schemas.microsoft.com/office/drawing/2014/main" id="{AFBFA42F-9744-8228-377E-64865DD1AF39}"/>
              </a:ext>
            </a:extLst>
          </p:cNvPr>
          <p:cNvSpPr txBox="1"/>
          <p:nvPr/>
        </p:nvSpPr>
        <p:spPr>
          <a:xfrm>
            <a:off x="606478" y="2933750"/>
            <a:ext cx="4641850" cy="1827471"/>
          </a:xfrm>
          <a:prstGeom prst="rect">
            <a:avLst/>
          </a:prstGeom>
        </p:spPr>
        <p:txBody>
          <a:bodyPr vert="horz" lIns="91440" tIns="45720" rIns="91440" bIns="45720" rtlCol="0" anchor="ctr">
            <a:normAutofit/>
          </a:bodyPr>
          <a:lstStyle/>
          <a:p>
            <a:pPr>
              <a:lnSpc>
                <a:spcPct val="90000"/>
              </a:lnSpc>
              <a:spcBef>
                <a:spcPts val="1000"/>
              </a:spcBef>
            </a:pPr>
            <a:r>
              <a:rPr lang="en-US" sz="2400" dirty="0"/>
              <a:t>Instructional project video guide.</a:t>
            </a: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a:xfrm>
            <a:off x="758952"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43587B-007E-4FA4-BA33-DFBF320C7558}" type="datetime1">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2/22/2024</a:t>
            </a:fld>
            <a:endParaRPr kumimoji="0" lang="en-US" b="0" i="0" u="none" strike="noStrike" cap="none" spc="0" normalizeH="0" baseline="0" noProof="0">
              <a:ln>
                <a:noFill/>
              </a:ln>
              <a:solidFill>
                <a:schemeClr val="tx1"/>
              </a:solidFill>
              <a:effectLst/>
              <a:uLnTx/>
              <a:uFillTx/>
            </a:endParaRPr>
          </a:p>
        </p:txBody>
      </p:sp>
      <p:sp>
        <p:nvSpPr>
          <p:cNvPr id="10" name="Footer Placeholder 1">
            <a:extLst>
              <a:ext uri="{FF2B5EF4-FFF2-40B4-BE49-F238E27FC236}">
                <a16:creationId xmlns:a16="http://schemas.microsoft.com/office/drawing/2014/main" id="{5BD4BBC9-0464-2C73-7643-4FC74D2801A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schemeClr val="tx1"/>
                </a:solidFill>
                <a:effectLst/>
                <a:uLnTx/>
                <a:uFillTx/>
                <a:latin typeface="+mn-l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a:xfrm>
            <a:off x="11045375" y="6356350"/>
            <a:ext cx="904364"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9447F04-5B4A-4B3A-B7B2-0498BAC8F13C}"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31</a:t>
            </a:fld>
            <a:endParaRPr kumimoji="0" lang="en-US" b="0" i="0" u="none" strike="noStrike" cap="none" spc="0" normalizeH="0" baseline="0" noProof="0">
              <a:ln>
                <a:noFill/>
              </a:ln>
              <a:solidFill>
                <a:schemeClr val="tx1"/>
              </a:solidFill>
              <a:effectLst/>
              <a:uLnTx/>
              <a:uFillTx/>
            </a:endParaRPr>
          </a:p>
        </p:txBody>
      </p:sp>
      <p:sp>
        <p:nvSpPr>
          <p:cNvPr id="5" name="TextBox 4">
            <a:extLst>
              <a:ext uri="{FF2B5EF4-FFF2-40B4-BE49-F238E27FC236}">
                <a16:creationId xmlns:a16="http://schemas.microsoft.com/office/drawing/2014/main" id="{729892F9-658A-10F7-DB46-24E8C4B7B4F6}"/>
              </a:ext>
            </a:extLst>
          </p:cNvPr>
          <p:cNvSpPr txBox="1"/>
          <p:nvPr/>
        </p:nvSpPr>
        <p:spPr>
          <a:xfrm>
            <a:off x="609600" y="1600200"/>
            <a:ext cx="8128000" cy="1985159"/>
          </a:xfrm>
          <a:prstGeom prst="rect">
            <a:avLst/>
          </a:prstGeom>
          <a:noFill/>
        </p:spPr>
        <p:txBody>
          <a:bodyPr wrap="square">
            <a:spAutoFit/>
          </a:bodyPr>
          <a:lstStyle/>
          <a:p>
            <a:pPr marR="0" lvl="0" algn="l" defTabSz="914400" rtl="0" eaLnBrk="1" fontAlgn="auto" latinLnBrk="0" hangingPunct="1">
              <a:spcBef>
                <a:spcPts val="0"/>
              </a:spcBef>
              <a:spcAft>
                <a:spcPts val="600"/>
              </a:spcAft>
              <a:buClrTx/>
              <a:buSzTx/>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Hot, Cool, and Archive access tiers for blob data, https://docs.microsoft.com/en-us/azure/storage/blobs/access-tiers-overview</a:t>
            </a:r>
          </a:p>
          <a:p>
            <a:pPr marR="0" lvl="0" algn="l" defTabSz="914400" rtl="0" eaLnBrk="1" fontAlgn="auto" latinLnBrk="0" hangingPunct="1">
              <a:spcBef>
                <a:spcPts val="0"/>
              </a:spcBef>
              <a:spcAft>
                <a:spcPts val="600"/>
              </a:spcAft>
              <a:buClrTx/>
              <a:buSzTx/>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Azure Blob Storage Access Tiers, https://devry.percipio.com/courses/c7ef0333-8560-403f-a004-9c5c843866b0/videos/2658bbe6-ee97-438b-a376-fbb079c3b3a0</a:t>
            </a: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Graphic 13" descr="Laptop Secure">
            <a:extLst>
              <a:ext uri="{FF2B5EF4-FFF2-40B4-BE49-F238E27FC236}">
                <a16:creationId xmlns:a16="http://schemas.microsoft.com/office/drawing/2014/main" id="{9D9648BC-ADD4-146C-7F71-802B69ECD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855079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79978" y="741391"/>
            <a:ext cx="3369234" cy="1616203"/>
          </a:xfrm>
        </p:spPr>
        <p:txBody>
          <a:bodyPr vert="horz" lIns="91440" tIns="45720" rIns="91440" bIns="45720" rtlCol="0" anchor="b">
            <a:normAutofit/>
          </a:bodyPr>
          <a:lstStyle/>
          <a:p>
            <a:pPr algn="l">
              <a:lnSpc>
                <a:spcPct val="90000"/>
              </a:lnSpc>
            </a:pPr>
            <a:br>
              <a:rPr lang="en-US" sz="3200" dirty="0"/>
            </a:br>
            <a:r>
              <a:rPr lang="en-US" sz="3200" dirty="0"/>
              <a:t> </a:t>
            </a:r>
            <a:br>
              <a:rPr lang="en-US" sz="3200" dirty="0"/>
            </a:br>
            <a:r>
              <a:rPr lang="en-US" sz="3200" dirty="0"/>
              <a:t>Cloud Monitoring</a:t>
            </a:r>
          </a:p>
        </p:txBody>
      </p:sp>
      <p:pic>
        <p:nvPicPr>
          <p:cNvPr id="6" name="Picture 5" descr="Cloud shaped hard drive with cables">
            <a:extLst>
              <a:ext uri="{FF2B5EF4-FFF2-40B4-BE49-F238E27FC236}">
                <a16:creationId xmlns:a16="http://schemas.microsoft.com/office/drawing/2014/main" id="{E3F4DCF7-14C7-0BBB-6184-FDFB0FB3F900}"/>
              </a:ext>
            </a:extLst>
          </p:cNvPr>
          <p:cNvPicPr>
            <a:picLocks noChangeAspect="1"/>
          </p:cNvPicPr>
          <p:nvPr/>
        </p:nvPicPr>
        <p:blipFill rotWithShape="1">
          <a:blip r:embed="rId2"/>
          <a:srcRect l="12878" r="25430" b="1"/>
          <a:stretch/>
        </p:blipFill>
        <p:spPr>
          <a:xfrm>
            <a:off x="20" y="10"/>
            <a:ext cx="7390243"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Box 3">
            <a:extLst>
              <a:ext uri="{FF2B5EF4-FFF2-40B4-BE49-F238E27FC236}">
                <a16:creationId xmlns:a16="http://schemas.microsoft.com/office/drawing/2014/main" id="{C14CA59E-594B-EE22-5F87-F6176174FD7E}"/>
              </a:ext>
            </a:extLst>
          </p:cNvPr>
          <p:cNvSpPr txBox="1"/>
          <p:nvPr/>
        </p:nvSpPr>
        <p:spPr>
          <a:xfrm>
            <a:off x="8079978" y="3317248"/>
            <a:ext cx="3369234" cy="3447832"/>
          </a:xfrm>
          <a:prstGeom prst="rect">
            <a:avLst/>
          </a:prstGeom>
        </p:spPr>
        <p:txBody>
          <a:bodyPr vert="horz" lIns="91440" tIns="45720" rIns="91440" bIns="45720" rtlCol="0" anchor="t">
            <a:normAutofit/>
          </a:bodyPr>
          <a:lstStyle/>
          <a:p>
            <a:pPr>
              <a:lnSpc>
                <a:spcPct val="90000"/>
              </a:lnSpc>
              <a:spcAft>
                <a:spcPts val="600"/>
              </a:spcAft>
            </a:pPr>
            <a:r>
              <a:rPr lang="en-US" sz="1600" dirty="0"/>
              <a:t>In this module, I will explore Azure Monitor, a service used to monitor Azure resources. I will be setting up an action group and Notifications, setting up alert rules, and testing Alerts.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197168" y="502917"/>
            <a:ext cx="4953000" cy="304800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“VM-Status-Change” action group </a:t>
            </a:r>
            <a:r>
              <a:rPr kumimoji="0" lang="en-US" sz="1800" b="0" i="0" u="none" strike="noStrike" kern="1200" cap="none" spc="0" normalizeH="0" baseline="0" noProof="0" dirty="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Manage actions </a:t>
            </a:r>
            <a:r>
              <a:rPr kumimoji="0" lang="en-US" sz="1800" b="0" i="0" u="none" strike="noStrike" kern="1200" cap="none" spc="0" normalizeH="0" baseline="0" noProof="0" dirty="0">
                <a:ln>
                  <a:noFill/>
                </a:ln>
                <a:solidFill>
                  <a:prstClr val="black"/>
                </a:solidFill>
                <a:effectLst/>
                <a:uLnTx/>
                <a:uFillTx/>
                <a:latin typeface="Calibri"/>
                <a:ea typeface="+mn-ea"/>
                <a:cs typeface="+mn-cs"/>
              </a:rPr>
              <a:t>page.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2667000" cy="1264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Setting up an Action Group and Notifications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4EB3CB18-9690-6661-F920-585F1B321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7" y="2773016"/>
            <a:ext cx="11684005" cy="30480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876800" y="533400"/>
            <a:ext cx="5029200" cy="31699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the </a:t>
            </a:r>
            <a:r>
              <a:rPr kumimoji="0" lang="en-US" sz="1800" b="0" i="1" u="none" strike="noStrike" kern="1200" cap="none" spc="0" normalizeH="0" baseline="0" noProof="0" dirty="0">
                <a:ln>
                  <a:noFill/>
                </a:ln>
                <a:solidFill>
                  <a:prstClr val="black"/>
                </a:solidFill>
                <a:effectLst/>
                <a:uLnTx/>
                <a:uFillTx/>
                <a:latin typeface="Calibri"/>
                <a:ea typeface="+mn-ea"/>
                <a:cs typeface="+mn-cs"/>
              </a:rPr>
              <a:t>Alert rules </a:t>
            </a:r>
            <a:r>
              <a:rPr kumimoji="0" lang="en-US" sz="1800" b="0" i="0" u="none" strike="noStrike" kern="1200" cap="none" spc="0" normalizeH="0" baseline="0" noProof="0" dirty="0">
                <a:ln>
                  <a:noFill/>
                </a:ln>
                <a:solidFill>
                  <a:prstClr val="black"/>
                </a:solidFill>
                <a:effectLst/>
                <a:uLnTx/>
                <a:uFillTx/>
                <a:latin typeface="Calibri"/>
                <a:ea typeface="+mn-ea"/>
                <a:cs typeface="+mn-cs"/>
              </a:rPr>
              <a:t>window showing </a:t>
            </a:r>
            <a:r>
              <a:rPr kumimoji="0" lang="en-US" sz="1800" b="1" i="0" u="none" strike="noStrike" kern="1200" cap="none" spc="0" normalizeH="0" baseline="0" noProof="0" dirty="0">
                <a:ln>
                  <a:noFill/>
                </a:ln>
                <a:solidFill>
                  <a:prstClr val="black"/>
                </a:solidFill>
                <a:effectLst/>
                <a:uLnTx/>
                <a:uFillTx/>
                <a:latin typeface="Calibri"/>
                <a:ea typeface="+mn-ea"/>
                <a:cs typeface="+mn-cs"/>
              </a:rPr>
              <a:t>the VM-Deallocate and VM-Restart rules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email</a:t>
            </a:r>
            <a:r>
              <a:rPr kumimoji="0" lang="en-US" sz="1800" b="0" i="0" u="none" strike="noStrike" kern="1200" cap="none" spc="0" normalizeH="0" baseline="0" noProof="0" dirty="0">
                <a:ln>
                  <a:noFill/>
                </a:ln>
                <a:solidFill>
                  <a:prstClr val="black"/>
                </a:solidFill>
                <a:effectLst/>
                <a:uLnTx/>
                <a:uFillTx/>
                <a:latin typeface="Calibri"/>
                <a:ea typeface="+mn-ea"/>
                <a:cs typeface="+mn-cs"/>
              </a:rPr>
              <a:t> in the top right corner of the Azure Portal.</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2"/>
            <a:ext cx="2362200" cy="944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Setting up Alert Rules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E5C20E28-23DB-D5B6-6813-700E6EF33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38" y="2106113"/>
            <a:ext cx="11868923" cy="3410316"/>
          </a:xfrm>
          <a:prstGeom prst="rect">
            <a:avLst/>
          </a:prstGeom>
        </p:spPr>
      </p:pic>
    </p:spTree>
    <p:extLst>
      <p:ext uri="{BB962C8B-B14F-4D97-AF65-F5344CB8AC3E}">
        <p14:creationId xmlns:p14="http://schemas.microsoft.com/office/powerpoint/2010/main" val="2935698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05460" y="2003424"/>
            <a:ext cx="2265680" cy="1981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0" i="1" u="none" strike="noStrike" kern="1200" cap="none" spc="0" normalizeH="0" baseline="0" noProof="0" dirty="0">
                <a:ln>
                  <a:noFill/>
                </a:ln>
                <a:solidFill>
                  <a:prstClr val="black"/>
                </a:solidFill>
                <a:effectLst/>
                <a:uLnTx/>
                <a:uFillTx/>
                <a:latin typeface="Calibri"/>
                <a:ea typeface="+mn-ea"/>
                <a:cs typeface="+mn-cs"/>
              </a:rPr>
              <a:t>the ‘VM-Restart’ was activated email message</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the date and time </a:t>
            </a:r>
            <a:r>
              <a:rPr kumimoji="0" lang="en-US" sz="1800" b="0" i="0" u="none" strike="noStrike" kern="1200" cap="none" spc="0" normalizeH="0" baseline="0" noProof="0" dirty="0">
                <a:ln>
                  <a:noFill/>
                </a:ln>
                <a:solidFill>
                  <a:prstClr val="black"/>
                </a:solidFill>
                <a:effectLst/>
                <a:uLnTx/>
                <a:uFillTx/>
                <a:latin typeface="Calibri"/>
                <a:ea typeface="+mn-ea"/>
                <a:cs typeface="+mn-cs"/>
              </a:rPr>
              <a:t>of the alert.</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588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Testing Alerts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 monitor&#10;&#10;Description automatically generated">
            <a:extLst>
              <a:ext uri="{FF2B5EF4-FFF2-40B4-BE49-F238E27FC236}">
                <a16:creationId xmlns:a16="http://schemas.microsoft.com/office/drawing/2014/main" id="{15598CEC-BAB4-300D-3DD0-409AECC57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36524"/>
            <a:ext cx="6302286" cy="5357324"/>
          </a:xfrm>
          <a:prstGeom prst="rect">
            <a:avLst/>
          </a:prstGeom>
        </p:spPr>
      </p:pic>
    </p:spTree>
    <p:extLst>
      <p:ext uri="{BB962C8B-B14F-4D97-AF65-F5344CB8AC3E}">
        <p14:creationId xmlns:p14="http://schemas.microsoft.com/office/powerpoint/2010/main" val="3603219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52450" y="1981200"/>
            <a:ext cx="2171700" cy="1981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0" i="1" u="none" strike="noStrike" kern="1200" cap="none" spc="0" normalizeH="0" baseline="0" noProof="0" dirty="0">
                <a:ln>
                  <a:noFill/>
                </a:ln>
                <a:solidFill>
                  <a:prstClr val="black"/>
                </a:solidFill>
                <a:effectLst/>
                <a:uLnTx/>
                <a:uFillTx/>
                <a:latin typeface="Calibri"/>
                <a:ea typeface="+mn-ea"/>
                <a:cs typeface="+mn-cs"/>
              </a:rPr>
              <a:t>the ‘VM-Deallocate’ was activated email message</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the date and time</a:t>
            </a:r>
            <a:r>
              <a:rPr kumimoji="0" lang="en-US" sz="1800" b="0" i="0" u="none" strike="noStrike" kern="1200" cap="none" spc="0" normalizeH="0" baseline="0" noProof="0" dirty="0">
                <a:ln>
                  <a:noFill/>
                </a:ln>
                <a:solidFill>
                  <a:prstClr val="black"/>
                </a:solidFill>
                <a:effectLst/>
                <a:uLnTx/>
                <a:uFillTx/>
                <a:latin typeface="Calibri"/>
                <a:ea typeface="+mn-ea"/>
                <a:cs typeface="+mn-cs"/>
              </a:rPr>
              <a:t> of the alert.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Testing Alerts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B18F7C3A-F201-1C6E-17AE-B1F8FD561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04569"/>
            <a:ext cx="6439458" cy="5334462"/>
          </a:xfrm>
          <a:prstGeom prst="rect">
            <a:avLst/>
          </a:prstGeom>
        </p:spPr>
      </p:pic>
    </p:spTree>
    <p:extLst>
      <p:ext uri="{BB962C8B-B14F-4D97-AF65-F5344CB8AC3E}">
        <p14:creationId xmlns:p14="http://schemas.microsoft.com/office/powerpoint/2010/main" val="443686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49343A6-70CC-CD74-0BC6-592AB0B28397}"/>
              </a:ext>
            </a:extLst>
          </p:cNvPr>
          <p:cNvSpPr>
            <a:spLocks noGrp="1"/>
          </p:cNvSpPr>
          <p:nvPr>
            <p:ph type="title"/>
          </p:nvPr>
        </p:nvSpPr>
        <p:spPr>
          <a:xfrm>
            <a:off x="761803" y="350196"/>
            <a:ext cx="4646904" cy="1624520"/>
          </a:xfrm>
        </p:spPr>
        <p:txBody>
          <a:bodyPr anchor="ctr">
            <a:normAutofit/>
          </a:bodyPr>
          <a:lstStyle/>
          <a:p>
            <a:r>
              <a:rPr lang="en-US" sz="4000" dirty="0"/>
              <a:t>Conclusion</a:t>
            </a:r>
          </a:p>
        </p:txBody>
      </p:sp>
      <p:sp>
        <p:nvSpPr>
          <p:cNvPr id="3" name="Content Placeholder 2"/>
          <p:cNvSpPr>
            <a:spLocks noGrp="1"/>
          </p:cNvSpPr>
          <p:nvPr>
            <p:ph idx="1"/>
          </p:nvPr>
        </p:nvSpPr>
        <p:spPr>
          <a:xfrm>
            <a:off x="761802" y="2743200"/>
            <a:ext cx="4646905" cy="3613149"/>
          </a:xfrm>
        </p:spPr>
        <p:txBody>
          <a:bodyPr anchor="ctr">
            <a:normAutofit/>
          </a:bodyPr>
          <a:lstStyle/>
          <a:p>
            <a:pPr>
              <a:lnSpc>
                <a:spcPct val="90000"/>
              </a:lnSpc>
              <a:buNone/>
            </a:pPr>
            <a:r>
              <a:rPr lang="en-US" sz="1700" dirty="0">
                <a:latin typeface="+mj-lt"/>
              </a:rPr>
              <a:t>       </a:t>
            </a:r>
            <a:r>
              <a:rPr lang="en-US" sz="1600" dirty="0">
                <a:latin typeface="+mj-lt"/>
              </a:rPr>
              <a:t>In this module, I explored Azure Monitor, a service for monitoring Azure resources. I covered setting up action groups and notifications, configuring alert rules, and testing alerts. By doing so, I gained the ability to proactively manage critical events in our Azure environment. Leveraging Azure Monitor's capabilities, I can enhance reliability, minimize downtime, and optimize resource utilization. Armed with this knowledge, I am well-equipped to drive operational excellence and maximize the value of Azure investments through effective monitoring strategies.</a:t>
            </a:r>
          </a:p>
          <a:p>
            <a:pPr>
              <a:lnSpc>
                <a:spcPct val="90000"/>
              </a:lnSpc>
              <a:buNone/>
            </a:pPr>
            <a:endParaRPr lang="en-US" sz="1700" dirty="0">
              <a:latin typeface="+mj-lt"/>
            </a:endParaRPr>
          </a:p>
          <a:p>
            <a:pPr>
              <a:lnSpc>
                <a:spcPct val="90000"/>
              </a:lnSpc>
              <a:buNone/>
            </a:pPr>
            <a:endParaRPr lang="en-US" sz="1700" dirty="0"/>
          </a:p>
          <a:p>
            <a:pPr>
              <a:lnSpc>
                <a:spcPct val="90000"/>
              </a:lnSpc>
              <a:buNone/>
            </a:pPr>
            <a:endParaRPr lang="en-US" sz="1700" dirty="0"/>
          </a:p>
        </p:txBody>
      </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a:xfrm>
            <a:off x="761802" y="6356350"/>
            <a:ext cx="2819598"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F1EDA88-21D8-408D-A2E9-4AFEAA74202B}" type="datetime1">
              <a:rPr kumimoji="0" lang="en-US"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2/22/2024</a:t>
            </a:fld>
            <a:endParaRPr kumimoji="0" lang="en-US" b="0" i="0" u="none" strike="noStrike" kern="1200" cap="none" spc="0" normalizeH="0" baseline="0" noProof="0">
              <a:ln>
                <a:noFill/>
              </a:ln>
              <a:solidFill>
                <a:schemeClr val="tx1"/>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7EA4EE2-2873-162B-6C11-5739B95F558B}"/>
              </a:ext>
            </a:extLst>
          </p:cNvPr>
          <p:cNvPicPr>
            <a:picLocks noChangeAspect="1"/>
          </p:cNvPicPr>
          <p:nvPr/>
        </p:nvPicPr>
        <p:blipFill rotWithShape="1">
          <a:blip r:embed="rId2"/>
          <a:srcRect r="49721" b="-445"/>
          <a:stretch/>
        </p:blipFill>
        <p:spPr>
          <a:xfrm>
            <a:off x="6096000" y="1"/>
            <a:ext cx="6102825" cy="6858000"/>
          </a:xfrm>
          <a:prstGeom prst="rect">
            <a:avLst/>
          </a:prstGeom>
        </p:spPr>
      </p:pic>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6478073" y="6356350"/>
            <a:ext cx="3303431"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 b="0" i="0" u="none" strike="noStrike" kern="1200" cap="none" spc="0" normalizeH="0" baseline="0" noProof="0">
                <a:ln>
                  <a:noFill/>
                </a:ln>
                <a:solidFill>
                  <a:srgbClr val="FFFFFF"/>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40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a:xfrm>
            <a:off x="8732520" y="6356350"/>
            <a:ext cx="3200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89447F04-5B4A-4B3A-B7B2-0498BAC8F13C}" type="slidenum">
              <a:rPr kumimoji="0" lang="en-US" b="0" i="0" u="none" strike="noStrike" kern="1200" cap="none" spc="0" normalizeH="0" baseline="0" noProof="0">
                <a:ln>
                  <a:noFill/>
                </a:ln>
                <a:solidFill>
                  <a:srgbClr val="FFFFFF"/>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93986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761800" y="762001"/>
            <a:ext cx="5334197" cy="170824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4000" b="0" i="0" u="none" strike="noStrike" cap="none" spc="0" normalizeH="0" baseline="0" noProof="0">
                <a:ln>
                  <a:noFill/>
                </a:ln>
                <a:effectLst/>
                <a:uLnTx/>
                <a:uFillTx/>
              </a:rPr>
              <a:t>References</a:t>
            </a:r>
          </a:p>
        </p:txBody>
      </p:sp>
      <p:sp>
        <p:nvSpPr>
          <p:cNvPr id="9" name="Text Placeholder 6">
            <a:extLst>
              <a:ext uri="{FF2B5EF4-FFF2-40B4-BE49-F238E27FC236}">
                <a16:creationId xmlns:a16="http://schemas.microsoft.com/office/drawing/2014/main" id="{BD253172-2FCC-5CA0-984E-1764E637F7D4}"/>
              </a:ext>
            </a:extLst>
          </p:cNvPr>
          <p:cNvSpPr txBox="1">
            <a:spLocks/>
          </p:cNvSpPr>
          <p:nvPr/>
        </p:nvSpPr>
        <p:spPr>
          <a:xfrm>
            <a:off x="837901" y="1147778"/>
            <a:ext cx="5334197" cy="376983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fontAlgn="auto">
              <a:lnSpc>
                <a:spcPct val="90000"/>
              </a:lnSpc>
              <a:spcBef>
                <a:spcPct val="20000"/>
              </a:spcBef>
              <a:spcAft>
                <a:spcPts val="0"/>
              </a:spcAft>
              <a:buClrTx/>
              <a:buSzTx/>
              <a:buNone/>
              <a:tabLst/>
              <a:defRPr/>
            </a:pPr>
            <a:r>
              <a:rPr kumimoji="0" lang="en-US" sz="2000" b="0" i="1" u="none" strike="noStrike" cap="none" spc="0" normalizeH="0" baseline="0" noProof="0" dirty="0">
                <a:ln>
                  <a:noFill/>
                </a:ln>
                <a:effectLst/>
                <a:uLnTx/>
                <a:uFillTx/>
              </a:rPr>
              <a:t>Course project instructional video and PDF reading guide.</a:t>
            </a: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a:xfrm>
            <a:off x="761800" y="6356350"/>
            <a:ext cx="2743200" cy="365125"/>
          </a:xfrm>
        </p:spPr>
        <p:txBody>
          <a:bodyPr vert="horz" lIns="91440" tIns="45720" rIns="91440" bIns="45720" rtlCol="0" anchor="ctr">
            <a:normAutofit/>
          </a:bodyPr>
          <a:lstStyle/>
          <a:p>
            <a:pPr>
              <a:spcAft>
                <a:spcPts val="600"/>
              </a:spcAft>
              <a:defRPr/>
            </a:pPr>
            <a:fld id="{DF43587B-007E-4FA4-BA33-DFBF320C7558}" type="datetime1">
              <a:rPr lang="en-US">
                <a:solidFill>
                  <a:schemeClr val="tx1"/>
                </a:solidFill>
                <a:latin typeface="Calibri" panose="020F0502020204030204"/>
              </a:rPr>
              <a:pPr>
                <a:spcAft>
                  <a:spcPts val="600"/>
                </a:spcAft>
                <a:defRPr/>
              </a:pPr>
              <a:t>2/22/2024</a:t>
            </a:fld>
            <a:endParaRPr lang="en-US">
              <a:solidFill>
                <a:schemeClr val="tx1"/>
              </a:solidFill>
              <a:latin typeface="Calibri" panose="020F0502020204030204"/>
            </a:endParaRPr>
          </a:p>
        </p:txBody>
      </p:sp>
      <p:sp>
        <p:nvSpPr>
          <p:cNvPr id="10" name="Footer Placeholder 1">
            <a:extLst>
              <a:ext uri="{FF2B5EF4-FFF2-40B4-BE49-F238E27FC236}">
                <a16:creationId xmlns:a16="http://schemas.microsoft.com/office/drawing/2014/main" id="{5BD4BBC9-0464-2C73-7643-4FC74D2801A9}"/>
              </a:ext>
            </a:extLst>
          </p:cNvPr>
          <p:cNvSpPr>
            <a:spLocks noGrp="1"/>
          </p:cNvSpPr>
          <p:nvPr>
            <p:ph type="ftr" sz="quarter" idx="11"/>
          </p:nvPr>
        </p:nvSpPr>
        <p:spPr>
          <a:xfrm>
            <a:off x="3131672" y="6356350"/>
            <a:ext cx="3293034" cy="365125"/>
          </a:xfrm>
        </p:spPr>
        <p:txBody>
          <a:bodyPr vert="horz" lIns="91440" tIns="45720" rIns="91440" bIns="45720" rtlCol="0" anchor="ctr">
            <a:normAutofit/>
          </a:bodyPr>
          <a:lstStyle/>
          <a:p>
            <a:pPr algn="r">
              <a:lnSpc>
                <a:spcPct val="90000"/>
              </a:lnSpc>
              <a:spcAft>
                <a:spcPts val="600"/>
              </a:spcAft>
              <a:defRPr/>
            </a:pPr>
            <a:r>
              <a:rPr lang="en-US" sz="400" kern="1200">
                <a:solidFill>
                  <a:schemeClr val="tx1"/>
                </a:solidFill>
                <a:latin typeface="Calibri" panose="020F0502020204030204"/>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pic>
        <p:nvPicPr>
          <p:cNvPr id="21" name="Picture 20" descr="Glasses on top of a book">
            <a:extLst>
              <a:ext uri="{FF2B5EF4-FFF2-40B4-BE49-F238E27FC236}">
                <a16:creationId xmlns:a16="http://schemas.microsoft.com/office/drawing/2014/main" id="{BB852A7A-9FC8-DF5F-87C1-53FBFBED3E28}"/>
              </a:ext>
            </a:extLst>
          </p:cNvPr>
          <p:cNvPicPr>
            <a:picLocks noChangeAspect="1"/>
          </p:cNvPicPr>
          <p:nvPr/>
        </p:nvPicPr>
        <p:blipFill rotWithShape="1">
          <a:blip r:embed="rId2"/>
          <a:srcRect l="11610" r="369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spcAft>
                <a:spcPts val="600"/>
              </a:spcAft>
              <a:defRPr/>
            </a:pPr>
            <a:fld id="{89447F04-5B4A-4B3A-B7B2-0498BAC8F13C}" type="slidenum">
              <a:rPr lang="en-US">
                <a:solidFill>
                  <a:srgbClr val="FFFFFF"/>
                </a:solidFill>
                <a:latin typeface="Calibri" panose="020F0502020204030204"/>
              </a:rPr>
              <a:pPr>
                <a:spcAft>
                  <a:spcPts val="600"/>
                </a:spcAft>
                <a:defRPr/>
              </a:pPr>
              <a:t>38</a:t>
            </a:fld>
            <a:endParaRPr lang="en-US">
              <a:solidFill>
                <a:srgbClr val="FFFFFF"/>
              </a:solidFill>
              <a:latin typeface="Calibri" panose="020F0502020204030204"/>
            </a:endParaRPr>
          </a:p>
        </p:txBody>
      </p:sp>
    </p:spTree>
    <p:extLst>
      <p:ext uri="{BB962C8B-B14F-4D97-AF65-F5344CB8AC3E}">
        <p14:creationId xmlns:p14="http://schemas.microsoft.com/office/powerpoint/2010/main" val="521535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655C47-7AD7-12C1-D144-5C01155B1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12191998" cy="51134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5625CE-0681-60C4-DA84-92061E4CDF96}"/>
              </a:ext>
            </a:extLst>
          </p:cNvPr>
          <p:cNvSpPr>
            <a:spLocks noGrp="1"/>
          </p:cNvSpPr>
          <p:nvPr>
            <p:ph type="title"/>
          </p:nvPr>
        </p:nvSpPr>
        <p:spPr>
          <a:xfrm>
            <a:off x="765614" y="777240"/>
            <a:ext cx="4535516" cy="3777366"/>
          </a:xfrm>
        </p:spPr>
        <p:txBody>
          <a:bodyPr vert="horz" lIns="91440" tIns="45720" rIns="91440" bIns="45720" rtlCol="0" anchor="t">
            <a:normAutofit/>
          </a:bodyPr>
          <a:lstStyle/>
          <a:p>
            <a:pPr algn="l">
              <a:lnSpc>
                <a:spcPct val="90000"/>
              </a:lnSpc>
            </a:pPr>
            <a:r>
              <a:rPr lang="en-US" sz="4800" dirty="0"/>
              <a:t>CHALLENGES</a:t>
            </a:r>
          </a:p>
        </p:txBody>
      </p:sp>
      <p:sp useBgFill="1">
        <p:nvSpPr>
          <p:cNvPr id="14" name="Rectangle 13">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148" y="0"/>
            <a:ext cx="6076852"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gital balance scale using circles">
            <a:extLst>
              <a:ext uri="{FF2B5EF4-FFF2-40B4-BE49-F238E27FC236}">
                <a16:creationId xmlns:a16="http://schemas.microsoft.com/office/drawing/2014/main" id="{50D7F00A-BE37-A045-2084-B3051AA325B6}"/>
              </a:ext>
            </a:extLst>
          </p:cNvPr>
          <p:cNvPicPr>
            <a:picLocks noChangeAspect="1"/>
          </p:cNvPicPr>
          <p:nvPr/>
        </p:nvPicPr>
        <p:blipFill>
          <a:blip r:embed="rId2">
            <a:extLst>
              <a:ext uri="{28A0092B-C50C-407E-A947-70E740481C1C}">
                <a14:useLocalDpi xmlns:a14="http://schemas.microsoft.com/office/drawing/2010/main" val="0"/>
              </a:ext>
            </a:extLst>
          </a:blip>
          <a:srcRect l="23212" r="23212"/>
          <a:stretch/>
        </p:blipFill>
        <p:spPr>
          <a:xfrm>
            <a:off x="6115147" y="-1"/>
            <a:ext cx="6076866" cy="6858001"/>
          </a:xfrm>
          <a:prstGeom prst="rect">
            <a:avLst/>
          </a:prstGeom>
        </p:spPr>
      </p:pic>
      <p:sp>
        <p:nvSpPr>
          <p:cNvPr id="6" name="Slide Number Placeholder 5">
            <a:extLst>
              <a:ext uri="{FF2B5EF4-FFF2-40B4-BE49-F238E27FC236}">
                <a16:creationId xmlns:a16="http://schemas.microsoft.com/office/drawing/2014/main" id="{5215CD51-77C5-50E0-E0F8-151D5ED35E1A}"/>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89447F04-5B4A-4B3A-B7B2-0498BAC8F13C}" type="slidenum">
              <a:rPr lang="en-US">
                <a:solidFill>
                  <a:schemeClr val="tx1"/>
                </a:solidFill>
                <a:latin typeface="Calibri" panose="020F0502020204030204"/>
              </a:rPr>
              <a:pPr>
                <a:spcAft>
                  <a:spcPts val="600"/>
                </a:spcAft>
                <a:defRPr/>
              </a:pPr>
              <a:t>39</a:t>
            </a:fld>
            <a:endParaRPr lang="en-US">
              <a:solidFill>
                <a:schemeClr val="tx1"/>
              </a:solidFill>
              <a:latin typeface="Calibri" panose="020F0502020204030204"/>
            </a:endParaRPr>
          </a:p>
        </p:txBody>
      </p:sp>
      <p:sp>
        <p:nvSpPr>
          <p:cNvPr id="4" name="TextBox 3">
            <a:extLst>
              <a:ext uri="{FF2B5EF4-FFF2-40B4-BE49-F238E27FC236}">
                <a16:creationId xmlns:a16="http://schemas.microsoft.com/office/drawing/2014/main" id="{9F74C828-241D-D158-E031-D1595EA2250E}"/>
              </a:ext>
            </a:extLst>
          </p:cNvPr>
          <p:cNvSpPr txBox="1"/>
          <p:nvPr/>
        </p:nvSpPr>
        <p:spPr>
          <a:xfrm>
            <a:off x="135294" y="2393798"/>
            <a:ext cx="5941560" cy="2308324"/>
          </a:xfrm>
          <a:prstGeom prst="rect">
            <a:avLst/>
          </a:prstGeom>
          <a:noFill/>
        </p:spPr>
        <p:txBody>
          <a:bodyPr wrap="square">
            <a:spAutoFit/>
          </a:bodyPr>
          <a:lstStyle/>
          <a:p>
            <a:r>
              <a:rPr lang="en-US" sz="1600" dirty="0"/>
              <a:t>The primary challenge encountered pertained to understanding why Azure reserves five addresses. While it was known that the first address is designated for the network address and the last for the broadcast address, the rationale behind the allocation of the remaining three addresses required research for clarification. Notwithstanding, the presence of a supportive academic environment, including a knowledgeable professor and comprehensive resources, facilitated the completion of projects with relative ease.</a:t>
            </a:r>
          </a:p>
        </p:txBody>
      </p:sp>
    </p:spTree>
    <p:extLst>
      <p:ext uri="{BB962C8B-B14F-4D97-AF65-F5344CB8AC3E}">
        <p14:creationId xmlns:p14="http://schemas.microsoft.com/office/powerpoint/2010/main" val="400630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859281"/>
            <a:ext cx="2286000" cy="37795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NETW211VM page </a:t>
            </a:r>
            <a:r>
              <a:rPr kumimoji="0" lang="en-US" sz="1800" b="0" i="0" u="none" strike="noStrike" kern="1200" cap="none" spc="0" normalizeH="0" baseline="0" noProof="0" dirty="0">
                <a:ln>
                  <a:noFill/>
                </a:ln>
                <a:solidFill>
                  <a:prstClr val="black"/>
                </a:solidFill>
                <a:effectLst/>
                <a:uLnTx/>
                <a:uFillTx/>
                <a:latin typeface="Calibri"/>
                <a:ea typeface="+mn-ea"/>
                <a:cs typeface="+mn-cs"/>
              </a:rPr>
              <a:t>with information such as the resource group name, subscription, public IP address, etc.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ID information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68682"/>
            <a:ext cx="19812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Deploying a VM in Azure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A screenshot of a computer&#10;&#10;Description automatically generated">
            <a:extLst>
              <a:ext uri="{FF2B5EF4-FFF2-40B4-BE49-F238E27FC236}">
                <a16:creationId xmlns:a16="http://schemas.microsoft.com/office/drawing/2014/main" id="{7236A6BB-F7AB-6FFE-C5F2-61317E9C9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44475"/>
            <a:ext cx="9238816" cy="552529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E61E-4A27-617B-B0C9-19D38ACDCDF6}"/>
              </a:ext>
            </a:extLst>
          </p:cNvPr>
          <p:cNvSpPr>
            <a:spLocks noGrp="1"/>
          </p:cNvSpPr>
          <p:nvPr>
            <p:ph type="title"/>
          </p:nvPr>
        </p:nvSpPr>
        <p:spPr>
          <a:xfrm>
            <a:off x="585494" y="1076396"/>
            <a:ext cx="3234466" cy="3474364"/>
          </a:xfrm>
        </p:spPr>
        <p:txBody>
          <a:bodyPr vert="horz" lIns="91440" tIns="45720" rIns="91440" bIns="45720" rtlCol="0" anchor="t">
            <a:normAutofit/>
          </a:bodyPr>
          <a:lstStyle/>
          <a:p>
            <a:pPr algn="l">
              <a:lnSpc>
                <a:spcPct val="90000"/>
              </a:lnSpc>
            </a:pPr>
            <a:r>
              <a:rPr lang="en-US" sz="3600" dirty="0"/>
              <a:t>SKILLS</a:t>
            </a:r>
          </a:p>
        </p:txBody>
      </p:sp>
      <p:cxnSp>
        <p:nvCxnSpPr>
          <p:cNvPr id="12" name="Straight Connector 11">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High tech research laboratory">
            <a:extLst>
              <a:ext uri="{FF2B5EF4-FFF2-40B4-BE49-F238E27FC236}">
                <a16:creationId xmlns:a16="http://schemas.microsoft.com/office/drawing/2014/main" id="{861EF7E1-70E3-0DD4-FD86-7BB7ADE1A2D9}"/>
              </a:ext>
            </a:extLst>
          </p:cNvPr>
          <p:cNvPicPr>
            <a:picLocks noChangeAspect="1"/>
          </p:cNvPicPr>
          <p:nvPr/>
        </p:nvPicPr>
        <p:blipFill>
          <a:blip r:embed="rId2">
            <a:extLst>
              <a:ext uri="{28A0092B-C50C-407E-A947-70E740481C1C}">
                <a14:useLocalDpi xmlns:a14="http://schemas.microsoft.com/office/drawing/2010/main" val="0"/>
              </a:ext>
            </a:extLst>
          </a:blip>
          <a:srcRect l="8576" r="8576"/>
          <a:stretch/>
        </p:blipFill>
        <p:spPr>
          <a:xfrm>
            <a:off x="6652727" y="10"/>
            <a:ext cx="5539274" cy="6857990"/>
          </a:xfrm>
          <a:prstGeom prst="rect">
            <a:avLst/>
          </a:prstGeom>
        </p:spPr>
      </p:pic>
      <p:sp>
        <p:nvSpPr>
          <p:cNvPr id="6" name="Slide Number Placeholder 5">
            <a:extLst>
              <a:ext uri="{FF2B5EF4-FFF2-40B4-BE49-F238E27FC236}">
                <a16:creationId xmlns:a16="http://schemas.microsoft.com/office/drawing/2014/main" id="{E447B43E-28AF-A764-6240-8EDCD2D3415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9447F04-5B4A-4B3A-B7B2-0498BAC8F13C}" type="slidenum">
              <a:rPr lang="en-US">
                <a:solidFill>
                  <a:srgbClr val="FFFFFF"/>
                </a:solidFill>
                <a:latin typeface="Calibri" panose="020F0502020204030204"/>
              </a:rPr>
              <a:pPr>
                <a:spcAft>
                  <a:spcPts val="600"/>
                </a:spcAft>
                <a:defRPr/>
              </a:pPr>
              <a:t>40</a:t>
            </a:fld>
            <a:endParaRPr lang="en-US">
              <a:solidFill>
                <a:srgbClr val="FFFFFF"/>
              </a:solidFill>
              <a:latin typeface="Calibri" panose="020F0502020204030204"/>
            </a:endParaRPr>
          </a:p>
        </p:txBody>
      </p:sp>
      <p:sp>
        <p:nvSpPr>
          <p:cNvPr id="10" name="TextBox 9">
            <a:extLst>
              <a:ext uri="{FF2B5EF4-FFF2-40B4-BE49-F238E27FC236}">
                <a16:creationId xmlns:a16="http://schemas.microsoft.com/office/drawing/2014/main" id="{F97626B4-5FA6-CB8E-70E5-863EFA2EAC3C}"/>
              </a:ext>
            </a:extLst>
          </p:cNvPr>
          <p:cNvSpPr txBox="1"/>
          <p:nvPr/>
        </p:nvSpPr>
        <p:spPr>
          <a:xfrm>
            <a:off x="408213" y="2371667"/>
            <a:ext cx="6097554" cy="2585323"/>
          </a:xfrm>
          <a:prstGeom prst="rect">
            <a:avLst/>
          </a:prstGeom>
          <a:noFill/>
        </p:spPr>
        <p:txBody>
          <a:bodyPr wrap="square">
            <a:spAutoFit/>
          </a:bodyPr>
          <a:lstStyle/>
          <a:p>
            <a:r>
              <a:rPr lang="en-US" dirty="0"/>
              <a:t>Hands-on experience in cloud computing, virtualization, and Azure navigation has enhanced my skills. I can create </a:t>
            </a:r>
            <a:r>
              <a:rPr lang="en-US" dirty="0" err="1"/>
              <a:t>VNets</a:t>
            </a:r>
            <a:r>
              <a:rPr lang="en-US" dirty="0"/>
              <a:t>, configure subnets, and deploy VMs proficiently, improving Azure cloud management and network architecture. Exploring Azure Blob storage has equipped me to utilize it effectively for various purposes. Additionally, I've mastered proactive event management in Azure environments using Azure Monitor, ensuring operational excellence and maximizing Azure investments.</a:t>
            </a:r>
          </a:p>
        </p:txBody>
      </p:sp>
    </p:spTree>
    <p:extLst>
      <p:ext uri="{BB962C8B-B14F-4D97-AF65-F5344CB8AC3E}">
        <p14:creationId xmlns:p14="http://schemas.microsoft.com/office/powerpoint/2010/main" val="993719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27B4B-1B26-6C80-CEEC-BFDDB1784CD4}"/>
              </a:ext>
            </a:extLst>
          </p:cNvPr>
          <p:cNvSpPr>
            <a:spLocks noGrp="1"/>
          </p:cNvSpPr>
          <p:nvPr>
            <p:ph type="title"/>
          </p:nvPr>
        </p:nvSpPr>
        <p:spPr>
          <a:xfrm>
            <a:off x="761800" y="762001"/>
            <a:ext cx="5334197" cy="1708242"/>
          </a:xfrm>
        </p:spPr>
        <p:txBody>
          <a:bodyPr anchor="ctr">
            <a:normAutofit/>
          </a:bodyPr>
          <a:lstStyle/>
          <a:p>
            <a:r>
              <a:rPr lang="en-US" sz="4000"/>
              <a:t>CONCLUSION</a:t>
            </a:r>
          </a:p>
        </p:txBody>
      </p:sp>
      <p:sp>
        <p:nvSpPr>
          <p:cNvPr id="3" name="Content Placeholder 2">
            <a:extLst>
              <a:ext uri="{FF2B5EF4-FFF2-40B4-BE49-F238E27FC236}">
                <a16:creationId xmlns:a16="http://schemas.microsoft.com/office/drawing/2014/main" id="{9517355A-812F-B7F2-EC86-519C246B74E3}"/>
              </a:ext>
            </a:extLst>
          </p:cNvPr>
          <p:cNvSpPr>
            <a:spLocks noGrp="1"/>
          </p:cNvSpPr>
          <p:nvPr>
            <p:ph idx="1"/>
          </p:nvPr>
        </p:nvSpPr>
        <p:spPr>
          <a:xfrm>
            <a:off x="761800" y="2470244"/>
            <a:ext cx="5334197" cy="3769835"/>
          </a:xfrm>
        </p:spPr>
        <p:txBody>
          <a:bodyPr anchor="ctr">
            <a:normAutofit/>
          </a:bodyPr>
          <a:lstStyle/>
          <a:p>
            <a:pPr marL="0" indent="0">
              <a:lnSpc>
                <a:spcPct val="90000"/>
              </a:lnSpc>
              <a:buNone/>
            </a:pPr>
            <a:r>
              <a:rPr lang="en-US" sz="1600" dirty="0"/>
              <a:t>In this project, we covered a range of Azure services and functionalities, including the deployment and management of virtual machines, creation of virtual networks, implementation of security measures like Network Security Groups, utilization of Blob storage for data management, and monitoring of resources through Azure Monitor. Through hands-on tasks, we learned how to securely deploy and connect to virtual machines using SSH and RDP, configure networking settings, and enhance security with Network Security Groups. We also explored the capabilities of Blob storage for storing and managing various types of data, and how Azure Monitor can be used to proactively monitor and manage resources. By mastering these key Azure services and features, we've gained valuable insights and skills for designing, deploying, and managing resilient cloud solutions on the Azure platform.</a:t>
            </a:r>
          </a:p>
        </p:txBody>
      </p:sp>
      <p:pic>
        <p:nvPicPr>
          <p:cNvPr id="68" name="Picture 67" descr="Digital financial graph">
            <a:extLst>
              <a:ext uri="{FF2B5EF4-FFF2-40B4-BE49-F238E27FC236}">
                <a16:creationId xmlns:a16="http://schemas.microsoft.com/office/drawing/2014/main" id="{F8493970-A8E3-0CC8-9218-3560E4511359}"/>
              </a:ext>
            </a:extLst>
          </p:cNvPr>
          <p:cNvPicPr>
            <a:picLocks noChangeAspect="1"/>
          </p:cNvPicPr>
          <p:nvPr/>
        </p:nvPicPr>
        <p:blipFill rotWithShape="1">
          <a:blip r:embed="rId2"/>
          <a:srcRect l="35802" r="2051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Slide Number Placeholder 5">
            <a:extLst>
              <a:ext uri="{FF2B5EF4-FFF2-40B4-BE49-F238E27FC236}">
                <a16:creationId xmlns:a16="http://schemas.microsoft.com/office/drawing/2014/main" id="{E5A77462-7AAA-7ABC-ACD3-C871E1C21988}"/>
              </a:ext>
            </a:extLst>
          </p:cNvPr>
          <p:cNvSpPr>
            <a:spLocks noGrp="1"/>
          </p:cNvSpPr>
          <p:nvPr>
            <p:ph type="sldNum" sz="quarter" idx="12"/>
          </p:nvPr>
        </p:nvSpPr>
        <p:spPr>
          <a:xfrm>
            <a:off x="10167869" y="6356350"/>
            <a:ext cx="1768425" cy="365125"/>
          </a:xfrm>
        </p:spPr>
        <p:txBody>
          <a:bodyPr>
            <a:normAutofit/>
          </a:bodyPr>
          <a:lstStyle/>
          <a:p>
            <a:pPr>
              <a:spcAft>
                <a:spcPts val="600"/>
              </a:spcAft>
            </a:pPr>
            <a:fld id="{89447F04-5B4A-4B3A-B7B2-0498BAC8F13C}" type="slidenum">
              <a:rPr lang="en-US">
                <a:solidFill>
                  <a:srgbClr val="FFFFFF"/>
                </a:solidFill>
              </a:rPr>
              <a:pPr>
                <a:spcAft>
                  <a:spcPts val="600"/>
                </a:spcAft>
              </a:pPr>
              <a:t>41</a:t>
            </a:fld>
            <a:endParaRPr lang="en-US">
              <a:solidFill>
                <a:srgbClr val="FFFFFF"/>
              </a:solidFill>
            </a:endParaRPr>
          </a:p>
        </p:txBody>
      </p:sp>
    </p:spTree>
    <p:extLst>
      <p:ext uri="{BB962C8B-B14F-4D97-AF65-F5344CB8AC3E}">
        <p14:creationId xmlns:p14="http://schemas.microsoft.com/office/powerpoint/2010/main" val="3764114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655C47-7AD7-12C1-D144-5C01155B1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12191998" cy="51134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2AF02-EC32-832D-370C-C658AE38C31F}"/>
              </a:ext>
            </a:extLst>
          </p:cNvPr>
          <p:cNvSpPr>
            <a:spLocks noGrp="1"/>
          </p:cNvSpPr>
          <p:nvPr>
            <p:ph type="title"/>
          </p:nvPr>
        </p:nvSpPr>
        <p:spPr>
          <a:xfrm>
            <a:off x="765614" y="777240"/>
            <a:ext cx="4535516" cy="3777366"/>
          </a:xfrm>
        </p:spPr>
        <p:txBody>
          <a:bodyPr vert="horz" lIns="91440" tIns="45720" rIns="91440" bIns="45720" rtlCol="0" anchor="t">
            <a:normAutofit/>
          </a:bodyPr>
          <a:lstStyle/>
          <a:p>
            <a:pPr algn="l">
              <a:lnSpc>
                <a:spcPct val="90000"/>
              </a:lnSpc>
            </a:pPr>
            <a:r>
              <a:rPr lang="en-US" sz="4800"/>
              <a:t>REFERENCES</a:t>
            </a:r>
          </a:p>
        </p:txBody>
      </p:sp>
      <p:sp useBgFill="1">
        <p:nvSpPr>
          <p:cNvPr id="23" name="Rectangle 22">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148" y="0"/>
            <a:ext cx="6076852"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and black robot hands">
            <a:extLst>
              <a:ext uri="{FF2B5EF4-FFF2-40B4-BE49-F238E27FC236}">
                <a16:creationId xmlns:a16="http://schemas.microsoft.com/office/drawing/2014/main" id="{D3335181-B161-003E-71AF-9B2FB700CEF6}"/>
              </a:ext>
            </a:extLst>
          </p:cNvPr>
          <p:cNvPicPr>
            <a:picLocks noChangeAspect="1"/>
          </p:cNvPicPr>
          <p:nvPr/>
        </p:nvPicPr>
        <p:blipFill>
          <a:blip r:embed="rId2">
            <a:extLst>
              <a:ext uri="{28A0092B-C50C-407E-A947-70E740481C1C}">
                <a14:useLocalDpi xmlns:a14="http://schemas.microsoft.com/office/drawing/2010/main" val="0"/>
              </a:ext>
            </a:extLst>
          </a:blip>
          <a:srcRect l="25067" r="25067"/>
          <a:stretch/>
        </p:blipFill>
        <p:spPr>
          <a:xfrm>
            <a:off x="6115147" y="-1"/>
            <a:ext cx="6076865" cy="6858001"/>
          </a:xfrm>
          <a:prstGeom prst="rect">
            <a:avLst/>
          </a:prstGeom>
        </p:spPr>
      </p:pic>
      <p:sp>
        <p:nvSpPr>
          <p:cNvPr id="6" name="Slide Number Placeholder 5">
            <a:extLst>
              <a:ext uri="{FF2B5EF4-FFF2-40B4-BE49-F238E27FC236}">
                <a16:creationId xmlns:a16="http://schemas.microsoft.com/office/drawing/2014/main" id="{9DF899C8-73A7-0835-F5F6-CA5A34D59D2C}"/>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89447F04-5B4A-4B3A-B7B2-0498BAC8F13C}" type="slidenum">
              <a:rPr lang="en-US">
                <a:solidFill>
                  <a:schemeClr val="tx1"/>
                </a:solidFill>
                <a:latin typeface="Calibri" panose="020F0502020204030204"/>
              </a:rPr>
              <a:pPr>
                <a:spcAft>
                  <a:spcPts val="600"/>
                </a:spcAft>
                <a:defRPr/>
              </a:pPr>
              <a:t>42</a:t>
            </a:fld>
            <a:endParaRPr lang="en-US">
              <a:solidFill>
                <a:schemeClr val="tx1"/>
              </a:solidFill>
              <a:latin typeface="Calibri" panose="020F0502020204030204"/>
            </a:endParaRPr>
          </a:p>
        </p:txBody>
      </p:sp>
      <p:sp>
        <p:nvSpPr>
          <p:cNvPr id="9" name="TextBox 8">
            <a:extLst>
              <a:ext uri="{FF2B5EF4-FFF2-40B4-BE49-F238E27FC236}">
                <a16:creationId xmlns:a16="http://schemas.microsoft.com/office/drawing/2014/main" id="{B9538063-AD9D-A042-E1C8-87EB9C5F00C8}"/>
              </a:ext>
            </a:extLst>
          </p:cNvPr>
          <p:cNvSpPr txBox="1"/>
          <p:nvPr/>
        </p:nvSpPr>
        <p:spPr>
          <a:xfrm>
            <a:off x="107302" y="1643849"/>
            <a:ext cx="6130212" cy="1200329"/>
          </a:xfrm>
          <a:prstGeom prst="rect">
            <a:avLst/>
          </a:prstGeom>
          <a:noFill/>
        </p:spPr>
        <p:txBody>
          <a:bodyPr wrap="square">
            <a:spAutoFit/>
          </a:bodyPr>
          <a:lstStyle/>
          <a:p>
            <a:r>
              <a:rPr lang="en-US" dirty="0"/>
              <a:t>Azure Blob Storage Access Tiers, https://devry.percipio.com/courses/c7ef0333-8560-403f-a004-9c5c843866b0/videos/2658bbe6-ee97-438b-a376-fbb079c3b3a0</a:t>
            </a:r>
          </a:p>
        </p:txBody>
      </p:sp>
      <p:sp>
        <p:nvSpPr>
          <p:cNvPr id="11" name="TextBox 10">
            <a:extLst>
              <a:ext uri="{FF2B5EF4-FFF2-40B4-BE49-F238E27FC236}">
                <a16:creationId xmlns:a16="http://schemas.microsoft.com/office/drawing/2014/main" id="{111D641C-E9E7-D0B7-ACC6-C538C945F1B7}"/>
              </a:ext>
            </a:extLst>
          </p:cNvPr>
          <p:cNvSpPr txBox="1"/>
          <p:nvPr/>
        </p:nvSpPr>
        <p:spPr>
          <a:xfrm>
            <a:off x="107302" y="5205091"/>
            <a:ext cx="6130212" cy="923330"/>
          </a:xfrm>
          <a:prstGeom prst="rect">
            <a:avLst/>
          </a:prstGeom>
          <a:noFill/>
        </p:spPr>
        <p:txBody>
          <a:bodyPr wrap="square">
            <a:spAutoFit/>
          </a:bodyPr>
          <a:lstStyle/>
          <a:p>
            <a:r>
              <a:rPr lang="en-US" dirty="0"/>
              <a:t>Hot, Cool, and Archive access tiers for blob data, https://docs.microsoft.com/en-us/azure/storage/blobs/access-tiers-overview</a:t>
            </a:r>
          </a:p>
        </p:txBody>
      </p:sp>
      <p:sp>
        <p:nvSpPr>
          <p:cNvPr id="13" name="TextBox 12">
            <a:extLst>
              <a:ext uri="{FF2B5EF4-FFF2-40B4-BE49-F238E27FC236}">
                <a16:creationId xmlns:a16="http://schemas.microsoft.com/office/drawing/2014/main" id="{EF6CB4CB-F647-A961-4F3F-DF22E05954CF}"/>
              </a:ext>
            </a:extLst>
          </p:cNvPr>
          <p:cNvSpPr txBox="1"/>
          <p:nvPr/>
        </p:nvSpPr>
        <p:spPr>
          <a:xfrm>
            <a:off x="102638" y="2917711"/>
            <a:ext cx="6134876" cy="2308324"/>
          </a:xfrm>
          <a:prstGeom prst="rect">
            <a:avLst/>
          </a:prstGeom>
          <a:noFill/>
        </p:spPr>
        <p:txBody>
          <a:bodyPr wrap="square">
            <a:spAutoFit/>
          </a:bodyPr>
          <a:lstStyle/>
          <a:p>
            <a:r>
              <a:rPr lang="en-US" dirty="0"/>
              <a:t>Configuring Azure virtual network subnets with CIDR notation. (n.d.). TECHCOMMUNITY.MICROSOFT.COM. Retrieved January 18, 2024, from https://techcommunity.microsoft.com/t5/itops-talk-blog/configuring-azure-virtual-network-subnets-with-cidr-notation/ba-p/2047809#:~:text=In%20our%20example%2C%20the%20recommended%20default</a:t>
            </a:r>
          </a:p>
          <a:p>
            <a:endParaRPr lang="en-US" dirty="0"/>
          </a:p>
        </p:txBody>
      </p:sp>
    </p:spTree>
    <p:extLst>
      <p:ext uri="{BB962C8B-B14F-4D97-AF65-F5344CB8AC3E}">
        <p14:creationId xmlns:p14="http://schemas.microsoft.com/office/powerpoint/2010/main" val="325157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859281"/>
            <a:ext cx="24384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PROPERTIES for NETW211VM page</a:t>
            </a:r>
            <a:r>
              <a:rPr kumimoji="0" lang="en-US" sz="1800" b="0" i="0" u="none" strike="noStrike" kern="1200" cap="none" spc="0" normalizeH="0" baseline="0" noProof="0" dirty="0">
                <a:ln>
                  <a:noFill/>
                </a:ln>
                <a:solidFill>
                  <a:prstClr val="black"/>
                </a:solidFill>
                <a:effectLst/>
                <a:uLnTx/>
                <a:uFillTx/>
                <a:latin typeface="Calibri"/>
                <a:ea typeface="+mn-ea"/>
                <a:cs typeface="+mn-cs"/>
              </a:rPr>
              <a:t>, including the computer name, operating system version, hardware information, etc.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EVENTS section</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the Date and Time </a:t>
            </a:r>
            <a:r>
              <a:rPr kumimoji="0" lang="en-US" sz="1800" b="0" i="0" u="none" strike="noStrike" kern="1200" cap="none" spc="0" normalizeH="0" baseline="0" noProof="0" dirty="0">
                <a:ln>
                  <a:noFill/>
                </a:ln>
                <a:solidFill>
                  <a:prstClr val="black"/>
                </a:solidFill>
                <a:effectLst/>
                <a:uLnTx/>
                <a:uFillTx/>
                <a:latin typeface="Calibri"/>
                <a:ea typeface="+mn-ea"/>
                <a:cs typeface="+mn-cs"/>
              </a:rPr>
              <a:t>information.</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68682"/>
            <a:ext cx="19812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Connecting to the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7BA6A4-0FDF-41F3-A658-2A0B5609A1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descr="A screenshot of a computer&#10;&#10;Description automatically generated">
            <a:extLst>
              <a:ext uri="{FF2B5EF4-FFF2-40B4-BE49-F238E27FC236}">
                <a16:creationId xmlns:a16="http://schemas.microsoft.com/office/drawing/2014/main" id="{E54F9EFA-3A7F-82A9-3F71-EB1AA67B3708}"/>
              </a:ext>
            </a:extLst>
          </p:cNvPr>
          <p:cNvPicPr>
            <a:picLocks noChangeAspect="1"/>
          </p:cNvPicPr>
          <p:nvPr/>
        </p:nvPicPr>
        <p:blipFill rotWithShape="1">
          <a:blip r:embed="rId2">
            <a:extLst>
              <a:ext uri="{28A0092B-C50C-407E-A947-70E740481C1C}">
                <a14:useLocalDpi xmlns:a14="http://schemas.microsoft.com/office/drawing/2010/main" val="0"/>
              </a:ext>
            </a:extLst>
          </a:blip>
          <a:srcRect l="1603" r="3815"/>
          <a:stretch/>
        </p:blipFill>
        <p:spPr>
          <a:xfrm>
            <a:off x="2861187" y="136524"/>
            <a:ext cx="8991601" cy="5744843"/>
          </a:xfrm>
          <a:prstGeom prst="rect">
            <a:avLst/>
          </a:prstGeom>
        </p:spPr>
      </p:pic>
    </p:spTree>
    <p:extLst>
      <p:ext uri="{BB962C8B-B14F-4D97-AF65-F5344CB8AC3E}">
        <p14:creationId xmlns:p14="http://schemas.microsoft.com/office/powerpoint/2010/main" val="299145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570DED-E942-4274-A5C5-61D0403EDC64}"/>
              </a:ext>
            </a:extLst>
          </p:cNvPr>
          <p:cNvSpPr txBox="1">
            <a:spLocks/>
          </p:cNvSpPr>
          <p:nvPr/>
        </p:nvSpPr>
        <p:spPr>
          <a:xfrm>
            <a:off x="462280" y="762001"/>
            <a:ext cx="189992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Deleting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the VM</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62280" y="1828800"/>
            <a:ext cx="2280920" cy="3886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the NETW211-XX (Your Initials) Resource groups page</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the </a:t>
            </a:r>
            <a:r>
              <a:rPr kumimoji="0" lang="en-US" sz="1800" b="1" i="0" u="none" strike="noStrike" kern="1200" cap="none" spc="0" normalizeH="0" baseline="0" noProof="0" dirty="0">
                <a:ln>
                  <a:noFill/>
                </a:ln>
                <a:solidFill>
                  <a:prstClr val="black"/>
                </a:solidFill>
                <a:effectLst/>
                <a:uLnTx/>
                <a:uFillTx/>
                <a:latin typeface="Calibri"/>
                <a:ea typeface="+mn-ea"/>
                <a:cs typeface="+mn-cs"/>
              </a:rPr>
              <a:t>“No resources match your filters” </a:t>
            </a:r>
            <a:r>
              <a:rPr kumimoji="0" lang="en-US" sz="1800" b="0" i="0" u="none" strike="noStrike" kern="1200" cap="none" spc="0" normalizeH="0" baseline="0" noProof="0" dirty="0">
                <a:ln>
                  <a:noFill/>
                </a:ln>
                <a:solidFill>
                  <a:prstClr val="black"/>
                </a:solidFill>
                <a:effectLst/>
                <a:uLnTx/>
                <a:uFillTx/>
                <a:latin typeface="Calibri"/>
                <a:ea typeface="+mn-ea"/>
                <a:cs typeface="+mn-cs"/>
              </a:rPr>
              <a:t>message.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screenshot should also show </a:t>
            </a:r>
            <a:r>
              <a:rPr kumimoji="0" lang="en-US" sz="1800" b="1" i="0" u="none" strike="noStrike" kern="1200" cap="none" spc="0" normalizeH="0" baseline="0" noProof="0" dirty="0">
                <a:ln>
                  <a:noFill/>
                </a:ln>
                <a:solidFill>
                  <a:prstClr val="black"/>
                </a:solidFill>
                <a:effectLst/>
                <a:uLnTx/>
                <a:uFillTx/>
                <a:latin typeface="Calibri"/>
                <a:ea typeface="+mn-ea"/>
                <a:cs typeface="+mn-cs"/>
              </a:rPr>
              <a:t>your DVU ID information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in the top right corner of the Azure Portal.</a:t>
            </a:r>
          </a:p>
        </p:txBody>
      </p:sp>
      <p:sp>
        <p:nvSpPr>
          <p:cNvPr id="2" name="Date Placeholder 1">
            <a:extLst>
              <a:ext uri="{FF2B5EF4-FFF2-40B4-BE49-F238E27FC236}">
                <a16:creationId xmlns:a16="http://schemas.microsoft.com/office/drawing/2014/main" id="{C909E1C7-1F56-5199-D7CE-663A95C0FE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0C49E1-55E0-414A-94DA-2932FDFA5CC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AF6CF7A-979A-B1E8-E5CB-FEF4B7DB44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5ADFFBE-B9F7-91B6-ACA5-82783B9212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EB744957-D723-3A99-6B2A-AA0EF1189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609600"/>
            <a:ext cx="9316147" cy="4724399"/>
          </a:xfrm>
          <a:prstGeom prst="rect">
            <a:avLst/>
          </a:prstGeom>
        </p:spPr>
      </p:pic>
    </p:spTree>
    <p:extLst>
      <p:ext uri="{BB962C8B-B14F-4D97-AF65-F5344CB8AC3E}">
        <p14:creationId xmlns:p14="http://schemas.microsoft.com/office/powerpoint/2010/main" val="297432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3D pattern of ring shapes connected by lines">
            <a:extLst>
              <a:ext uri="{FF2B5EF4-FFF2-40B4-BE49-F238E27FC236}">
                <a16:creationId xmlns:a16="http://schemas.microsoft.com/office/drawing/2014/main" id="{DA644153-DBCC-12BA-9F0E-F4E7638A11D7}"/>
              </a:ext>
            </a:extLst>
          </p:cNvPr>
          <p:cNvPicPr>
            <a:picLocks noChangeAspect="1"/>
          </p:cNvPicPr>
          <p:nvPr/>
        </p:nvPicPr>
        <p:blipFill rotWithShape="1">
          <a:blip r:embed="rId2"/>
          <a:srcRect l="8667" r="41390"/>
          <a:stretch/>
        </p:blipFill>
        <p:spPr>
          <a:xfrm>
            <a:off x="6103027" y="10"/>
            <a:ext cx="6088971" cy="6857990"/>
          </a:xfrm>
          <a:prstGeom prst="rect">
            <a:avLst/>
          </a:prstGeom>
        </p:spPr>
      </p:pic>
      <p:sp useBgFill="1">
        <p:nvSpPr>
          <p:cNvPr id="17" name="Rectangle 16">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FAC069A-DCD8-4DB8-804A-8E33D428FD54}"/>
              </a:ext>
            </a:extLst>
          </p:cNvPr>
          <p:cNvSpPr>
            <a:spLocks noGrp="1"/>
          </p:cNvSpPr>
          <p:nvPr>
            <p:ph type="title"/>
          </p:nvPr>
        </p:nvSpPr>
        <p:spPr>
          <a:xfrm>
            <a:off x="643170" y="328512"/>
            <a:ext cx="4778387" cy="1628970"/>
          </a:xfrm>
        </p:spPr>
        <p:txBody>
          <a:bodyPr anchor="ctr">
            <a:normAutofit/>
          </a:bodyPr>
          <a:lstStyle/>
          <a:p>
            <a:r>
              <a:rPr lang="en-US" sz="4000" dirty="0"/>
              <a:t>Conclusion</a:t>
            </a:r>
          </a:p>
        </p:txBody>
      </p:sp>
      <p:sp>
        <p:nvSpPr>
          <p:cNvPr id="3" name="Content Placeholder 2"/>
          <p:cNvSpPr>
            <a:spLocks noGrp="1"/>
          </p:cNvSpPr>
          <p:nvPr>
            <p:ph idx="1"/>
          </p:nvPr>
        </p:nvSpPr>
        <p:spPr>
          <a:xfrm>
            <a:off x="761801" y="2884929"/>
            <a:ext cx="4659756" cy="3374137"/>
          </a:xfrm>
        </p:spPr>
        <p:txBody>
          <a:bodyPr anchor="ctr">
            <a:normAutofit/>
          </a:bodyPr>
          <a:lstStyle/>
          <a:p>
            <a:pPr>
              <a:buNone/>
            </a:pPr>
            <a:r>
              <a:rPr lang="en-US" sz="2000" dirty="0">
                <a:latin typeface="+mj-lt"/>
              </a:rPr>
              <a:t>      </a:t>
            </a:r>
            <a:r>
              <a:rPr lang="en-US" sz="1600" dirty="0">
                <a:latin typeface="+mj-lt"/>
              </a:rPr>
              <a:t>This module emphasized Azure VM deployment using RDP and concluded with proper VM deletion, underscoring efficient management and streamlined cloud practices. The well-structured instruction videos ensured a smooth assignment completion. Gained skills include cloud computing, virtualization, and Azure navigation.</a:t>
            </a:r>
          </a:p>
          <a:p>
            <a:pPr>
              <a:buNone/>
            </a:pPr>
            <a:endParaRPr lang="en-US" sz="2000" dirty="0">
              <a:latin typeface="+mj-lt"/>
            </a:endParaRPr>
          </a:p>
          <a:p>
            <a:pPr>
              <a:buNone/>
            </a:pPr>
            <a:endParaRPr lang="en-US" sz="2000" dirty="0"/>
          </a:p>
          <a:p>
            <a:pPr>
              <a:buNone/>
            </a:pPr>
            <a:endParaRPr lang="en-US" sz="2000" dirty="0"/>
          </a:p>
        </p:txBody>
      </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a:xfrm>
            <a:off x="761801"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F1EDA88-21D8-408D-A2E9-4AFEAA74202B}" type="datetime1">
              <a:rPr kumimoji="0" lang="en-US"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2/22/2024</a:t>
            </a:fld>
            <a:endParaRPr kumimoji="0" lang="en-US" b="0" i="0" u="none" strike="noStrike" kern="1200" cap="none" spc="0" normalizeH="0" baseline="0" noProof="0">
              <a:ln>
                <a:noFill/>
              </a:ln>
              <a:solidFill>
                <a:schemeClr val="tx1"/>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6523149" y="6356350"/>
            <a:ext cx="4256467"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60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a:xfrm>
            <a:off x="10515600" y="6356350"/>
            <a:ext cx="1462825"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89447F04-5B4A-4B3A-B7B2-0498BAC8F13C}" type="slidenum">
              <a:rPr kumimoji="0" lang="en-US" b="0" i="0" u="none" strike="noStrike" kern="1200" cap="none" spc="0" normalizeH="0" baseline="0" noProof="0">
                <a:ln>
                  <a:noFill/>
                </a:ln>
                <a:solidFill>
                  <a:srgbClr val="FFFFFF"/>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7</a:t>
            </a:fld>
            <a:endParaRPr kumimoji="0" lang="en-US"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12000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762000" y="1138036"/>
            <a:ext cx="4085665" cy="140247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3200" b="0" i="0" u="none" strike="noStrike" cap="none" spc="0" normalizeH="0" baseline="0" noProof="0">
                <a:ln>
                  <a:noFill/>
                </a:ln>
                <a:effectLst/>
                <a:uLnTx/>
                <a:uFillTx/>
              </a:rPr>
              <a:t>References</a:t>
            </a:r>
          </a:p>
        </p:txBody>
      </p:sp>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D253172-2FCC-5CA0-984E-1764E637F7D4}"/>
              </a:ext>
            </a:extLst>
          </p:cNvPr>
          <p:cNvSpPr txBox="1">
            <a:spLocks/>
          </p:cNvSpPr>
          <p:nvPr/>
        </p:nvSpPr>
        <p:spPr>
          <a:xfrm>
            <a:off x="762000" y="2551176"/>
            <a:ext cx="4085665" cy="3591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fontAlgn="auto">
              <a:lnSpc>
                <a:spcPct val="90000"/>
              </a:lnSpc>
              <a:spcBef>
                <a:spcPct val="20000"/>
              </a:spcBef>
              <a:spcAft>
                <a:spcPts val="0"/>
              </a:spcAft>
              <a:buClrTx/>
              <a:buSzTx/>
              <a:buNone/>
              <a:tabLst/>
              <a:defRPr/>
            </a:pPr>
            <a:r>
              <a:rPr kumimoji="0" lang="en-US" sz="2000" b="0" i="1" u="none" strike="noStrike" cap="none" spc="0" normalizeH="0" baseline="0" noProof="0" dirty="0">
                <a:ln>
                  <a:noFill/>
                </a:ln>
                <a:effectLst/>
                <a:uLnTx/>
                <a:uFillTx/>
              </a:rPr>
              <a:t>I used the week 2 project follow along instructional video and the resource I used to complete this assignment was https://azure.microsoft.com/en-us/free/students/</a:t>
            </a: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DF43587B-007E-4FA4-BA33-DFBF320C7558}" type="datetime1">
              <a:rPr lang="en-US" smtClean="0">
                <a:solidFill>
                  <a:prstClr val="black">
                    <a:tint val="75000"/>
                  </a:prstClr>
                </a:solidFill>
                <a:latin typeface="Calibri" panose="020F0502020204030204"/>
              </a:rPr>
              <a:pPr>
                <a:spcAft>
                  <a:spcPts val="600"/>
                </a:spcAft>
                <a:defRPr/>
              </a:pPr>
              <a:t>2/22/2024</a:t>
            </a:fld>
            <a:endParaRPr lang="en-US">
              <a:solidFill>
                <a:prstClr val="black">
                  <a:tint val="75000"/>
                </a:prstClr>
              </a:solidFill>
              <a:latin typeface="Calibri" panose="020F0502020204030204"/>
            </a:endParaRPr>
          </a:p>
        </p:txBody>
      </p:sp>
      <p:pic>
        <p:nvPicPr>
          <p:cNvPr id="23" name="Picture 22" descr="Chairs in a circle">
            <a:extLst>
              <a:ext uri="{FF2B5EF4-FFF2-40B4-BE49-F238E27FC236}">
                <a16:creationId xmlns:a16="http://schemas.microsoft.com/office/drawing/2014/main" id="{9FF37753-47DE-8284-210D-BD3CB180FE4C}"/>
              </a:ext>
            </a:extLst>
          </p:cNvPr>
          <p:cNvPicPr>
            <a:picLocks noChangeAspect="1"/>
          </p:cNvPicPr>
          <p:nvPr/>
        </p:nvPicPr>
        <p:blipFill rotWithShape="1">
          <a:blip r:embed="rId2"/>
          <a:srcRect l="13757" r="4456" b="-1"/>
          <a:stretch/>
        </p:blipFill>
        <p:spPr>
          <a:xfrm>
            <a:off x="5650992" y="10"/>
            <a:ext cx="6541008" cy="6857990"/>
          </a:xfrm>
          <a:prstGeom prst="rect">
            <a:avLst/>
          </a:prstGeom>
        </p:spPr>
      </p:pic>
      <p:sp>
        <p:nvSpPr>
          <p:cNvPr id="10" name="Footer Placeholder 1">
            <a:extLst>
              <a:ext uri="{FF2B5EF4-FFF2-40B4-BE49-F238E27FC236}">
                <a16:creationId xmlns:a16="http://schemas.microsoft.com/office/drawing/2014/main" id="{5BD4BBC9-0464-2C73-7643-4FC74D2801A9}"/>
              </a:ext>
            </a:extLst>
          </p:cNvPr>
          <p:cNvSpPr>
            <a:spLocks noGrp="1"/>
          </p:cNvSpPr>
          <p:nvPr>
            <p:ph type="ftr" sz="quarter" idx="11"/>
          </p:nvPr>
        </p:nvSpPr>
        <p:spPr>
          <a:xfrm>
            <a:off x="6054350" y="6356350"/>
            <a:ext cx="3254356" cy="365125"/>
          </a:xfrm>
        </p:spPr>
        <p:txBody>
          <a:bodyPr vert="horz" lIns="91440" tIns="45720" rIns="91440" bIns="45720" rtlCol="0" anchor="ctr">
            <a:normAutofit/>
          </a:bodyPr>
          <a:lstStyle/>
          <a:p>
            <a:pPr algn="l">
              <a:lnSpc>
                <a:spcPct val="90000"/>
              </a:lnSpc>
              <a:spcAft>
                <a:spcPts val="600"/>
              </a:spcAft>
              <a:defRPr/>
            </a:pPr>
            <a:r>
              <a:rPr lang="en-US" sz="400" kern="1200">
                <a:solidFill>
                  <a:srgbClr val="FFFFFF"/>
                </a:solidFill>
                <a:latin typeface="Calibri" panose="020F0502020204030204"/>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p>
        </p:txBody>
      </p:sp>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9447F04-5B4A-4B3A-B7B2-0498BAC8F13C}"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406062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5385538"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6103704"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89518" y="18087"/>
            <a:ext cx="4743450" cy="4947286"/>
          </a:xfrm>
        </p:spPr>
        <p:txBody>
          <a:bodyPr anchor="t">
            <a:normAutofit/>
          </a:bodyPr>
          <a:lstStyle/>
          <a:p>
            <a:pPr algn="l">
              <a:lnSpc>
                <a:spcPct val="90000"/>
              </a:lnSpc>
            </a:pPr>
            <a:br>
              <a:rPr lang="en-US" sz="3700" dirty="0"/>
            </a:br>
            <a:r>
              <a:rPr lang="en-US" sz="3700" dirty="0"/>
              <a:t> </a:t>
            </a:r>
            <a:br>
              <a:rPr lang="en-US" sz="3700" dirty="0"/>
            </a:br>
            <a:r>
              <a:rPr lang="en-US" sz="3700" dirty="0"/>
              <a:t>Azure </a:t>
            </a:r>
            <a:r>
              <a:rPr lang="en-US" sz="3700" dirty="0" err="1"/>
              <a:t>VNet</a:t>
            </a:r>
            <a:r>
              <a:rPr lang="en-US" sz="3700" dirty="0"/>
              <a:t> and Subnets</a:t>
            </a:r>
          </a:p>
        </p:txBody>
      </p:sp>
      <p:pic>
        <p:nvPicPr>
          <p:cNvPr id="4" name="Picture 3" descr="Blue blocks and networks technology background">
            <a:extLst>
              <a:ext uri="{FF2B5EF4-FFF2-40B4-BE49-F238E27FC236}">
                <a16:creationId xmlns:a16="http://schemas.microsoft.com/office/drawing/2014/main" id="{D326A13A-A68E-4058-2CE0-E18318C5AC31}"/>
              </a:ext>
            </a:extLst>
          </p:cNvPr>
          <p:cNvPicPr>
            <a:picLocks noChangeAspect="1"/>
          </p:cNvPicPr>
          <p:nvPr/>
        </p:nvPicPr>
        <p:blipFill rotWithShape="1">
          <a:blip r:embed="rId2"/>
          <a:srcRect l="12458" r="43369" b="-446"/>
          <a:stretch/>
        </p:blipFill>
        <p:spPr>
          <a:xfrm>
            <a:off x="6103705" y="10"/>
            <a:ext cx="5385539" cy="6857990"/>
          </a:xfrm>
          <a:prstGeom prst="rect">
            <a:avLst/>
          </a:prstGeom>
        </p:spPr>
      </p:pic>
      <p:sp>
        <p:nvSpPr>
          <p:cNvPr id="14"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92294" y="0"/>
            <a:ext cx="696657"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51EEEC-5350-5A66-C28E-DE9C70035DE9}"/>
              </a:ext>
            </a:extLst>
          </p:cNvPr>
          <p:cNvSpPr txBox="1"/>
          <p:nvPr/>
        </p:nvSpPr>
        <p:spPr>
          <a:xfrm>
            <a:off x="224906" y="3150971"/>
            <a:ext cx="5634718" cy="1600438"/>
          </a:xfrm>
          <a:prstGeom prst="rect">
            <a:avLst/>
          </a:prstGeom>
          <a:noFill/>
        </p:spPr>
        <p:txBody>
          <a:bodyPr wrap="square">
            <a:spAutoFit/>
          </a:bodyPr>
          <a:lstStyle/>
          <a:p>
            <a:r>
              <a:rPr lang="en-US" sz="1600" dirty="0"/>
              <a:t>In this module, we will dive into the Azure Virtual Network (</a:t>
            </a:r>
            <a:r>
              <a:rPr lang="en-US" sz="1600" dirty="0" err="1"/>
              <a:t>VNet</a:t>
            </a:r>
            <a:r>
              <a:rPr lang="en-US" sz="1600" dirty="0"/>
              <a:t>) service, which empowers customers to provision a logically isolated section of the Azure cloud and deploy resources into a virtual network. The key objectives include creating a </a:t>
            </a:r>
            <a:r>
              <a:rPr lang="en-US" sz="1600" dirty="0" err="1"/>
              <a:t>VNet</a:t>
            </a:r>
            <a:r>
              <a:rPr lang="en-US" sz="1600" dirty="0"/>
              <a:t> with two subnets, deploying virtual machines (VMs) into those subnets, and verifying connectivity between the VMs.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5010</Words>
  <Application>Microsoft Office PowerPoint</Application>
  <PresentationFormat>Widescreen</PresentationFormat>
  <Paragraphs>253</Paragraphs>
  <Slides>42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Aptos</vt:lpstr>
      <vt:lpstr>Aptos Display</vt:lpstr>
      <vt:lpstr>Arial</vt:lpstr>
      <vt:lpstr>Calibri</vt:lpstr>
      <vt:lpstr>inherit</vt:lpstr>
      <vt:lpstr>Office Theme</vt:lpstr>
      <vt:lpstr>1_Office Theme</vt:lpstr>
      <vt:lpstr>2_Office Theme</vt:lpstr>
      <vt:lpstr>NETW211 Final Course Project</vt:lpstr>
      <vt:lpstr>INTRODUCTION</vt:lpstr>
      <vt:lpstr>   Virtual Machine (VM) Instances</vt:lpstr>
      <vt:lpstr>PowerPoint Presentation</vt:lpstr>
      <vt:lpstr>PowerPoint Presentation</vt:lpstr>
      <vt:lpstr>PowerPoint Presentation</vt:lpstr>
      <vt:lpstr>Conclusion</vt:lpstr>
      <vt:lpstr>PowerPoint Presentation</vt:lpstr>
      <vt:lpstr>   Azure VNet and Subnets</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   Azure VM Security</vt:lpstr>
      <vt:lpstr>PowerPoint Presentation</vt:lpstr>
      <vt:lpstr>PowerPoint Presentation</vt:lpstr>
      <vt:lpstr>PowerPoint Presentation</vt:lpstr>
      <vt:lpstr>PowerPoint Presentation</vt:lpstr>
      <vt:lpstr>Conclusion</vt:lpstr>
      <vt:lpstr>PowerPoint Presentation</vt:lpstr>
      <vt:lpstr>   Cloud Storage</vt:lpstr>
      <vt:lpstr>PowerPoint Presentation</vt:lpstr>
      <vt:lpstr>PowerPoint Presentation</vt:lpstr>
      <vt:lpstr>PowerPoint Presentation</vt:lpstr>
      <vt:lpstr>PowerPoint Presentation</vt:lpstr>
      <vt:lpstr>Conclusion</vt:lpstr>
      <vt:lpstr>PowerPoint Presentation</vt:lpstr>
      <vt:lpstr>   Cloud Monitoring</vt:lpstr>
      <vt:lpstr>PowerPoint Presentation</vt:lpstr>
      <vt:lpstr>PowerPoint Presentation</vt:lpstr>
      <vt:lpstr>PowerPoint Presentation</vt:lpstr>
      <vt:lpstr>PowerPoint Presentation</vt:lpstr>
      <vt:lpstr>Conclusion</vt:lpstr>
      <vt:lpstr>PowerPoint Presentation</vt:lpstr>
      <vt:lpstr>CHALLENGES</vt:lpstr>
      <vt:lpstr>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NETW211 Final Course Project</dc:title>
  <dc:creator>Louimiah Lavinier</dc:creator>
  <cp:lastModifiedBy>Louimiah Lavinier</cp:lastModifiedBy>
  <cp:revision>3</cp:revision>
  <dcterms:created xsi:type="dcterms:W3CDTF">2024-02-20T00:01:11Z</dcterms:created>
  <dcterms:modified xsi:type="dcterms:W3CDTF">2024-02-22T15:26:52Z</dcterms:modified>
</cp:coreProperties>
</file>