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1" r:id="rId4"/>
    <p:sldId id="298" r:id="rId5"/>
    <p:sldId id="287" r:id="rId6"/>
    <p:sldId id="288" r:id="rId7"/>
    <p:sldId id="289" r:id="rId8"/>
    <p:sldId id="257" r:id="rId9"/>
    <p:sldId id="299" r:id="rId10"/>
    <p:sldId id="263" r:id="rId11"/>
    <p:sldId id="264" r:id="rId12"/>
    <p:sldId id="265" r:id="rId13"/>
    <p:sldId id="300" r:id="rId14"/>
    <p:sldId id="261" r:id="rId15"/>
    <p:sldId id="267" r:id="rId16"/>
    <p:sldId id="268" r:id="rId17"/>
    <p:sldId id="269" r:id="rId18"/>
    <p:sldId id="301" r:id="rId19"/>
    <p:sldId id="271" r:id="rId20"/>
    <p:sldId id="272" r:id="rId21"/>
    <p:sldId id="273" r:id="rId22"/>
    <p:sldId id="274" r:id="rId23"/>
    <p:sldId id="275" r:id="rId24"/>
    <p:sldId id="302" r:id="rId25"/>
    <p:sldId id="277" r:id="rId26"/>
    <p:sldId id="278" r:id="rId27"/>
    <p:sldId id="279" r:id="rId28"/>
    <p:sldId id="280" r:id="rId29"/>
    <p:sldId id="281" r:id="rId30"/>
    <p:sldId id="303" r:id="rId31"/>
    <p:sldId id="283" r:id="rId32"/>
    <p:sldId id="284" r:id="rId33"/>
    <p:sldId id="285" r:id="rId34"/>
    <p:sldId id="286" r:id="rId35"/>
    <p:sldId id="294" r:id="rId36"/>
    <p:sldId id="295" r:id="rId37"/>
    <p:sldId id="29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164FC3-F714-4B99-B5D3-13EE0995AD0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27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73FCA-7624-4AFD-A07F-7A3E69EF1F64}"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4FC3-F714-4B99-B5D3-13EE0995AD09}" type="slidenum">
              <a:rPr lang="en-US" smtClean="0"/>
              <a:t>‹#›</a:t>
            </a:fld>
            <a:endParaRPr lang="en-US"/>
          </a:p>
        </p:txBody>
      </p:sp>
    </p:spTree>
    <p:extLst>
      <p:ext uri="{BB962C8B-B14F-4D97-AF65-F5344CB8AC3E}">
        <p14:creationId xmlns:p14="http://schemas.microsoft.com/office/powerpoint/2010/main" val="391159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4FC3-F714-4B99-B5D3-13EE0995AD0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767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4FC3-F714-4B99-B5D3-13EE0995AD0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450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4FC3-F714-4B99-B5D3-13EE0995AD09}" type="slidenum">
              <a:rPr lang="en-US" smtClean="0"/>
              <a:t>‹#›</a:t>
            </a:fld>
            <a:endParaRPr lang="en-US"/>
          </a:p>
        </p:txBody>
      </p:sp>
    </p:spTree>
    <p:extLst>
      <p:ext uri="{BB962C8B-B14F-4D97-AF65-F5344CB8AC3E}">
        <p14:creationId xmlns:p14="http://schemas.microsoft.com/office/powerpoint/2010/main" val="4058665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4FC3-F714-4B99-B5D3-13EE0995AD0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86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4FC3-F714-4B99-B5D3-13EE0995AD0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492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4FC3-F714-4B99-B5D3-13EE0995AD0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911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4FC3-F714-4B99-B5D3-13EE0995AD0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5854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4FC3-F714-4B99-B5D3-13EE0995AD09}" type="slidenum">
              <a:rPr lang="en-US" smtClean="0"/>
              <a:t>‹#›</a:t>
            </a:fld>
            <a:endParaRPr lang="en-US"/>
          </a:p>
        </p:txBody>
      </p:sp>
    </p:spTree>
    <p:extLst>
      <p:ext uri="{BB962C8B-B14F-4D97-AF65-F5344CB8AC3E}">
        <p14:creationId xmlns:p14="http://schemas.microsoft.com/office/powerpoint/2010/main" val="50671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73FCA-7624-4AFD-A07F-7A3E69EF1F64}" type="datetimeFigureOut">
              <a:rPr lang="en-US" smtClean="0"/>
              <a:t>8/30/2024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4FC3-F714-4B99-B5D3-13EE0995AD0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652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E73FCA-7624-4AFD-A07F-7A3E69EF1F64}"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4FC3-F714-4B99-B5D3-13EE0995AD09}" type="slidenum">
              <a:rPr lang="en-US" smtClean="0"/>
              <a:t>‹#›</a:t>
            </a:fld>
            <a:endParaRPr lang="en-US"/>
          </a:p>
        </p:txBody>
      </p:sp>
    </p:spTree>
    <p:extLst>
      <p:ext uri="{BB962C8B-B14F-4D97-AF65-F5344CB8AC3E}">
        <p14:creationId xmlns:p14="http://schemas.microsoft.com/office/powerpoint/2010/main" val="151040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E73FCA-7624-4AFD-A07F-7A3E69EF1F64}" type="datetimeFigureOut">
              <a:rPr lang="en-US" smtClean="0"/>
              <a:t>8/30/2024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64FC3-F714-4B99-B5D3-13EE0995AD0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879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E73FCA-7624-4AFD-A07F-7A3E69EF1F64}" type="datetimeFigureOut">
              <a:rPr lang="en-US" smtClean="0"/>
              <a:t>8/30/2024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64FC3-F714-4B99-B5D3-13EE0995AD0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56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73FCA-7624-4AFD-A07F-7A3E69EF1F64}" type="datetimeFigureOut">
              <a:rPr lang="en-US" smtClean="0"/>
              <a:t>8/30/2024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64FC3-F714-4B99-B5D3-13EE0995AD09}" type="slidenum">
              <a:rPr lang="en-US" smtClean="0"/>
              <a:t>‹#›</a:t>
            </a:fld>
            <a:endParaRPr lang="en-US"/>
          </a:p>
        </p:txBody>
      </p:sp>
    </p:spTree>
    <p:extLst>
      <p:ext uri="{BB962C8B-B14F-4D97-AF65-F5344CB8AC3E}">
        <p14:creationId xmlns:p14="http://schemas.microsoft.com/office/powerpoint/2010/main" val="194187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73FCA-7624-4AFD-A07F-7A3E69EF1F64}"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4FC3-F714-4B99-B5D3-13EE0995AD0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55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73FCA-7624-4AFD-A07F-7A3E69EF1F64}" type="datetimeFigureOut">
              <a:rPr lang="en-US" smtClean="0"/>
              <a:t>8/30/2024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4FC3-F714-4B99-B5D3-13EE0995AD09}" type="slidenum">
              <a:rPr lang="en-US" smtClean="0"/>
              <a:t>‹#›</a:t>
            </a:fld>
            <a:endParaRPr lang="en-US"/>
          </a:p>
        </p:txBody>
      </p:sp>
    </p:spTree>
    <p:extLst>
      <p:ext uri="{BB962C8B-B14F-4D97-AF65-F5344CB8AC3E}">
        <p14:creationId xmlns:p14="http://schemas.microsoft.com/office/powerpoint/2010/main" val="157902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E73FCA-7624-4AFD-A07F-7A3E69EF1F64}" type="datetimeFigureOut">
              <a:rPr lang="en-US" smtClean="0"/>
              <a:t>8/30/2024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164FC3-F714-4B99-B5D3-13EE0995AD09}" type="slidenum">
              <a:rPr lang="en-US" smtClean="0"/>
              <a:t>‹#›</a:t>
            </a:fld>
            <a:endParaRPr lang="en-US"/>
          </a:p>
        </p:txBody>
      </p:sp>
    </p:spTree>
    <p:extLst>
      <p:ext uri="{BB962C8B-B14F-4D97-AF65-F5344CB8AC3E}">
        <p14:creationId xmlns:p14="http://schemas.microsoft.com/office/powerpoint/2010/main" val="952462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DABB5-1FC3-4E21-AC84-4685B03C9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790B5-250E-45E6-A05D-C3D1D459B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2" name="Group 11">
            <a:extLst>
              <a:ext uri="{FF2B5EF4-FFF2-40B4-BE49-F238E27FC236}">
                <a16:creationId xmlns:a16="http://schemas.microsoft.com/office/drawing/2014/main" id="{68158C4B-1BFE-4F6D-B2C1-0066FA119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3" name="Rounded Rectangle 17">
              <a:extLst>
                <a:ext uri="{FF2B5EF4-FFF2-40B4-BE49-F238E27FC236}">
                  <a16:creationId xmlns:a16="http://schemas.microsoft.com/office/drawing/2014/main" id="{4A8E3562-03A2-4AF3-89BB-B227ED326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D9DF111-5BF8-4312-BECB-94BBCF29ECC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5" name="Rounded Rectangle 20">
              <a:extLst>
                <a:ext uri="{FF2B5EF4-FFF2-40B4-BE49-F238E27FC236}">
                  <a16:creationId xmlns:a16="http://schemas.microsoft.com/office/drawing/2014/main" id="{9EEB3A31-82B4-41D6-BEAB-3CC49BBCBE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C66B30-E9F1-40DD-A809-6A1282E237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1389A2AE-8360-B91A-7B1D-40E367CEC66B}"/>
              </a:ext>
            </a:extLst>
          </p:cNvPr>
          <p:cNvSpPr>
            <a:spLocks noGrp="1"/>
          </p:cNvSpPr>
          <p:nvPr>
            <p:ph type="ctrTitle"/>
          </p:nvPr>
        </p:nvSpPr>
        <p:spPr>
          <a:xfrm>
            <a:off x="2692398" y="1871131"/>
            <a:ext cx="6815669" cy="1515533"/>
          </a:xfrm>
        </p:spPr>
        <p:txBody>
          <a:bodyPr>
            <a:normAutofit/>
          </a:bodyPr>
          <a:lstStyle/>
          <a:p>
            <a:pPr>
              <a:lnSpc>
                <a:spcPct val="90000"/>
              </a:lnSpc>
            </a:pPr>
            <a:r>
              <a:rPr lang="en-US" sz="3400"/>
              <a:t>FUNDAMENTALS OF INFRASTRUCTURE SECURITY COURSE PROJECT</a:t>
            </a:r>
          </a:p>
        </p:txBody>
      </p:sp>
      <p:sp>
        <p:nvSpPr>
          <p:cNvPr id="3" name="Subtitle 2">
            <a:extLst>
              <a:ext uri="{FF2B5EF4-FFF2-40B4-BE49-F238E27FC236}">
                <a16:creationId xmlns:a16="http://schemas.microsoft.com/office/drawing/2014/main" id="{0F75886D-07D8-263F-93AD-4253D40EF66E}"/>
              </a:ext>
            </a:extLst>
          </p:cNvPr>
          <p:cNvSpPr>
            <a:spLocks noGrp="1"/>
          </p:cNvSpPr>
          <p:nvPr>
            <p:ph type="subTitle" idx="1"/>
          </p:nvPr>
        </p:nvSpPr>
        <p:spPr>
          <a:xfrm>
            <a:off x="2692398" y="3657597"/>
            <a:ext cx="6815669" cy="1320802"/>
          </a:xfrm>
        </p:spPr>
        <p:txBody>
          <a:bodyPr>
            <a:normAutofit/>
          </a:bodyPr>
          <a:lstStyle/>
          <a:p>
            <a:r>
              <a:rPr lang="en-US"/>
              <a:t>Presented by: Louimiah J. Lavinier</a:t>
            </a:r>
          </a:p>
        </p:txBody>
      </p:sp>
      <p:cxnSp>
        <p:nvCxnSpPr>
          <p:cNvPr id="18" name="Straight Connector 17">
            <a:extLst>
              <a:ext uri="{FF2B5EF4-FFF2-40B4-BE49-F238E27FC236}">
                <a16:creationId xmlns:a16="http://schemas.microsoft.com/office/drawing/2014/main" id="{14319AF2-886A-4C5D-B34C-17FCB0267E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31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4240" y="685944"/>
            <a:ext cx="8144414" cy="785949"/>
          </a:xfrm>
        </p:spPr>
        <p:txBody>
          <a:bodyPr>
            <a:noAutofit/>
          </a:bodyPr>
          <a:lstStyle/>
          <a:p>
            <a:r>
              <a:rPr lang="en-US" sz="4000" dirty="0"/>
              <a:t>Basic attack analysis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4240" y="1722816"/>
            <a:ext cx="9211713" cy="4627649"/>
          </a:xfrm>
        </p:spPr>
        <p:txBody>
          <a:bodyPr>
            <a:normAutofit fontScale="92500" lnSpcReduction="20000"/>
          </a:bodyPr>
          <a:lstStyle/>
          <a:p>
            <a:pPr marL="342900" lvl="0" indent="-342900">
              <a:buFont typeface="+mj-lt"/>
              <a:buAutoNum type="arabicPeriod"/>
            </a:pPr>
            <a:r>
              <a:rPr lang="en-US" dirty="0"/>
              <a:t>Look at captures no. 20 and 22. (You can use the “Go” link at the top of the Wireshark screen to quickly go to a specific capture) Both packets are ICMP traffic but there are subtle differences between them.  Compare the time-to-live and data field sizes in the two packets.  What differences do you see? NO. 20 TTL 64 Data field size is 56 bytes  NO. 22 TTL is 128 Data Field size 32 bytes.</a:t>
            </a:r>
          </a:p>
          <a:p>
            <a:pPr marL="342900" lvl="0" indent="-342900">
              <a:buFont typeface="+mj-lt"/>
              <a:buAutoNum type="arabicPeriod"/>
            </a:pPr>
            <a:endParaRPr lang="en-US" dirty="0"/>
          </a:p>
          <a:p>
            <a:pPr marL="342900" lvl="0" indent="-342900">
              <a:buFont typeface="+mj-lt"/>
              <a:buAutoNum type="arabicPeriod"/>
            </a:pPr>
            <a:r>
              <a:rPr lang="en-US" dirty="0"/>
              <a:t>Do a little Internet research to discover which operating systems use the specific values in their ping commands. What operating system generated the echo request in capture 20? A Linux/MAC OSX system was used to generate the echo request in capture 20.</a:t>
            </a:r>
          </a:p>
          <a:p>
            <a:pPr marL="342900" lvl="0" indent="-342900">
              <a:buFont typeface="+mj-lt"/>
              <a:buAutoNum type="arabicPeriod"/>
            </a:pPr>
            <a:endParaRPr lang="en-US" dirty="0"/>
          </a:p>
          <a:p>
            <a:pPr marL="342900" lvl="0" indent="-342900">
              <a:buFont typeface="+mj-lt"/>
              <a:buAutoNum type="arabicPeriod"/>
            </a:pPr>
            <a:r>
              <a:rPr lang="en-US" dirty="0"/>
              <a:t>Review packet no. 37 and beyond, what do you think is taking place here? _Half Open/Stealth Scan_______________</a:t>
            </a:r>
          </a:p>
          <a:p>
            <a:pPr marL="342900" lvl="0" indent="-342900">
              <a:buFont typeface="+mj-lt"/>
              <a:buAutoNum type="arabicPeriod"/>
            </a:pPr>
            <a:endParaRPr lang="en-US" dirty="0"/>
          </a:p>
          <a:p>
            <a:pPr marL="342900" lvl="0" indent="-342900">
              <a:buFont typeface="+mj-lt"/>
              <a:buAutoNum type="arabicPeriod"/>
            </a:pPr>
            <a:r>
              <a:rPr lang="en-US" dirty="0"/>
              <a:t>Look at capture 22846. What is suspicious about the flag settings in this packet? The presence of the FIN flag in this packet is suspicious because it suggests an attempt to close a connection that was never fully established. In a typical SYN flood attack, the connection is left half-open (SYN-ACK received but no ACK sent back).</a:t>
            </a:r>
          </a:p>
          <a:p>
            <a:pPr marL="342900" lvl="0" indent="-342900">
              <a:buFont typeface="+mj-lt"/>
              <a:buAutoNum type="arabicPeriod"/>
            </a:pPr>
            <a:r>
              <a:rPr lang="en-US" dirty="0"/>
              <a:t>What is the IP address of the host being targeted? 192.168.25.1</a:t>
            </a:r>
          </a:p>
        </p:txBody>
      </p:sp>
    </p:spTree>
    <p:extLst>
      <p:ext uri="{BB962C8B-B14F-4D97-AF65-F5344CB8AC3E}">
        <p14:creationId xmlns:p14="http://schemas.microsoft.com/office/powerpoint/2010/main" val="14551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4240" y="685944"/>
            <a:ext cx="8144414" cy="785949"/>
          </a:xfrm>
        </p:spPr>
        <p:txBody>
          <a:bodyPr>
            <a:noAutofit/>
          </a:bodyPr>
          <a:lstStyle/>
          <a:p>
            <a:r>
              <a:rPr lang="en-US" sz="4000" dirty="0"/>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4240" y="1722816"/>
            <a:ext cx="9211713" cy="2479533"/>
          </a:xfrm>
        </p:spPr>
        <p:txBody>
          <a:bodyPr>
            <a:normAutofit/>
          </a:bodyPr>
          <a:lstStyle/>
          <a:p>
            <a:pPr marL="342900" lvl="0" indent="-342900">
              <a:buFont typeface="+mj-lt"/>
              <a:buAutoNum type="arabicPeriod"/>
            </a:pPr>
            <a:r>
              <a:rPr lang="en-US" dirty="0"/>
              <a:t>Hanna, K. T. (2021, July 22). SYN scanning. Networking. https://www.techtarget.com/searchnetworking/definition/SYN-scanning</a:t>
            </a:r>
          </a:p>
          <a:p>
            <a:pPr marL="342900" lvl="0" indent="-342900">
              <a:buFont typeface="+mj-lt"/>
              <a:buAutoNum type="arabicPeriod"/>
            </a:pPr>
            <a:r>
              <a:rPr lang="en-US" dirty="0" err="1"/>
              <a:t>ostechnix</a:t>
            </a:r>
            <a:r>
              <a:rPr lang="en-US" dirty="0"/>
              <a:t>. “How to Identify Operating System Using TTL Value and Ping.” </a:t>
            </a:r>
            <a:r>
              <a:rPr lang="en-US" dirty="0" err="1"/>
              <a:t>OSTechNix</a:t>
            </a:r>
            <a:r>
              <a:rPr lang="en-US" dirty="0"/>
              <a:t>, 20 Sept. 2021, ostechnix.com/identify-operating-system-</a:t>
            </a:r>
            <a:r>
              <a:rPr lang="en-US" dirty="0" err="1"/>
              <a:t>ttl</a:t>
            </a:r>
            <a:r>
              <a:rPr lang="en-US" dirty="0"/>
              <a:t>-ping/.</a:t>
            </a:r>
          </a:p>
          <a:p>
            <a:pPr marL="342900" lvl="0" indent="-342900">
              <a:buFont typeface="+mj-lt"/>
              <a:buAutoNum type="arabicPeriod"/>
            </a:pPr>
            <a:endParaRPr lang="en-US" dirty="0"/>
          </a:p>
        </p:txBody>
      </p:sp>
    </p:spTree>
    <p:extLst>
      <p:ext uri="{BB962C8B-B14F-4D97-AF65-F5344CB8AC3E}">
        <p14:creationId xmlns:p14="http://schemas.microsoft.com/office/powerpoint/2010/main" val="143972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583859"/>
            <a:ext cx="9144000" cy="1655762"/>
          </a:xfrm>
        </p:spPr>
        <p:txBody>
          <a:bodyPr>
            <a:normAutofit lnSpcReduction="10000"/>
          </a:bodyPr>
          <a:lstStyle/>
          <a:p>
            <a:r>
              <a:rPr lang="en-US" sz="3200" dirty="0"/>
              <a:t>SEC290</a:t>
            </a:r>
          </a:p>
          <a:p>
            <a:r>
              <a:rPr lang="en-US" sz="3200" dirty="0"/>
              <a:t>Fundamentals of Infrastructure Security</a:t>
            </a:r>
          </a:p>
          <a:p>
            <a:r>
              <a:rPr lang="en-US" dirty="0"/>
              <a:t>Module 3 Open SSL</a:t>
            </a:r>
          </a:p>
        </p:txBody>
      </p:sp>
    </p:spTree>
    <p:extLst>
      <p:ext uri="{BB962C8B-B14F-4D97-AF65-F5344CB8AC3E}">
        <p14:creationId xmlns:p14="http://schemas.microsoft.com/office/powerpoint/2010/main" val="1369421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6C24-3988-FC1E-2708-88810035968E}"/>
              </a:ext>
            </a:extLst>
          </p:cNvPr>
          <p:cNvSpPr>
            <a:spLocks noGrp="1"/>
          </p:cNvSpPr>
          <p:nvPr>
            <p:ph type="title"/>
          </p:nvPr>
        </p:nvSpPr>
        <p:spPr/>
        <p:txBody>
          <a:bodyPr>
            <a:normAutofit/>
          </a:bodyPr>
          <a:lstStyle/>
          <a:p>
            <a:r>
              <a:rPr lang="en-US" dirty="0"/>
              <a:t>Open SSL</a:t>
            </a:r>
          </a:p>
        </p:txBody>
      </p:sp>
      <p:sp>
        <p:nvSpPr>
          <p:cNvPr id="3" name="Content Placeholder 2">
            <a:extLst>
              <a:ext uri="{FF2B5EF4-FFF2-40B4-BE49-F238E27FC236}">
                <a16:creationId xmlns:a16="http://schemas.microsoft.com/office/drawing/2014/main" id="{F3FCBDCF-3E5E-9E22-8ABA-D8ECC2EEBE68}"/>
              </a:ext>
            </a:extLst>
          </p:cNvPr>
          <p:cNvSpPr>
            <a:spLocks noGrp="1"/>
          </p:cNvSpPr>
          <p:nvPr>
            <p:ph idx="1"/>
          </p:nvPr>
        </p:nvSpPr>
        <p:spPr/>
        <p:txBody>
          <a:bodyPr>
            <a:normAutofit/>
          </a:bodyPr>
          <a:lstStyle/>
          <a:p>
            <a:pPr marL="0" indent="0">
              <a:buNone/>
            </a:pPr>
            <a:r>
              <a:rPr lang="en-US" dirty="0"/>
              <a:t>As we transition into the next segment of the project, our focus shifts from basic attack analysis to the intricacies of SSL/TLS communication. In this part, we will explore the creation and testing of SSL/TLS certificates, emphasizing the process of capturing and analyzing encrypted traffic. By examining GET requests and decrypting SSL streams, we will gain insights into secure data transmission and the role of encryption in protecting sensitive information. This will provide a practical understanding of how secure protocols function and their importance in safeguarding network communications.</a:t>
            </a:r>
          </a:p>
        </p:txBody>
      </p:sp>
    </p:spTree>
    <p:extLst>
      <p:ext uri="{BB962C8B-B14F-4D97-AF65-F5344CB8AC3E}">
        <p14:creationId xmlns:p14="http://schemas.microsoft.com/office/powerpoint/2010/main" val="169613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91947"/>
            <a:ext cx="2739435" cy="2203412"/>
          </a:xfrm>
        </p:spPr>
        <p:txBody>
          <a:bodyPr>
            <a:normAutofit fontScale="90000"/>
          </a:bodyPr>
          <a:lstStyle/>
          <a:p>
            <a:r>
              <a:rPr lang="en-US" sz="4400" dirty="0"/>
              <a:t>Creating and testing an SSL/TLS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3330762"/>
            <a:ext cx="2739435" cy="2688559"/>
          </a:xfrm>
        </p:spPr>
        <p:txBody>
          <a:bodyPr/>
          <a:lstStyle/>
          <a:p>
            <a:r>
              <a:rPr lang="en-US" sz="2000" dirty="0"/>
              <a:t>Take a screenshot of the output in Step 20.</a:t>
            </a:r>
          </a:p>
          <a:p>
            <a:r>
              <a:rPr lang="en-US" sz="2000" dirty="0"/>
              <a:t>It should show the GET request in the Info column.</a:t>
            </a:r>
            <a:endParaRPr lang="en-US" dirty="0"/>
          </a:p>
        </p:txBody>
      </p:sp>
      <p:pic>
        <p:nvPicPr>
          <p:cNvPr id="4" name="Picture 3" descr="A screenshot of a computer&#10;&#10;Description automatically generated">
            <a:extLst>
              <a:ext uri="{FF2B5EF4-FFF2-40B4-BE49-F238E27FC236}">
                <a16:creationId xmlns:a16="http://schemas.microsoft.com/office/drawing/2014/main" id="{5783A71A-7F71-989C-5DEA-29C1F37AC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069" y="188037"/>
            <a:ext cx="8367624" cy="6285449"/>
          </a:xfrm>
          <a:prstGeom prst="rect">
            <a:avLst/>
          </a:prstGeom>
        </p:spPr>
      </p:pic>
    </p:spTree>
    <p:extLst>
      <p:ext uri="{BB962C8B-B14F-4D97-AF65-F5344CB8AC3E}">
        <p14:creationId xmlns:p14="http://schemas.microsoft.com/office/powerpoint/2010/main" val="42493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91947"/>
            <a:ext cx="2739435" cy="2203412"/>
          </a:xfrm>
        </p:spPr>
        <p:txBody>
          <a:bodyPr>
            <a:normAutofit fontScale="90000"/>
          </a:bodyPr>
          <a:lstStyle/>
          <a:p>
            <a:r>
              <a:rPr lang="en-US" sz="4400" dirty="0"/>
              <a:t>Creating and testing an SSL/TLS file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3330762"/>
            <a:ext cx="2739435" cy="2688559"/>
          </a:xfrm>
        </p:spPr>
        <p:txBody>
          <a:bodyPr/>
          <a:lstStyle/>
          <a:p>
            <a:r>
              <a:rPr lang="en-US" sz="2000" dirty="0"/>
              <a:t>Take a screenshot of the output in </a:t>
            </a:r>
            <a:r>
              <a:rPr lang="en-US" sz="2000"/>
              <a:t>Step 22.</a:t>
            </a:r>
            <a:endParaRPr lang="en-US" sz="2000" dirty="0"/>
          </a:p>
          <a:p>
            <a:r>
              <a:rPr lang="en-US" sz="2000" dirty="0"/>
              <a:t>It should show the decrypted SSL stream.</a:t>
            </a:r>
            <a:endParaRPr lang="en-US" dirty="0"/>
          </a:p>
        </p:txBody>
      </p:sp>
      <p:pic>
        <p:nvPicPr>
          <p:cNvPr id="4" name="Picture 3" descr="A screenshot of a computer&#10;&#10;Description automatically generated">
            <a:extLst>
              <a:ext uri="{FF2B5EF4-FFF2-40B4-BE49-F238E27FC236}">
                <a16:creationId xmlns:a16="http://schemas.microsoft.com/office/drawing/2014/main" id="{D5695697-EEF5-C41C-BD3B-C931D0844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069" y="390786"/>
            <a:ext cx="8412251" cy="6079588"/>
          </a:xfrm>
          <a:prstGeom prst="rect">
            <a:avLst/>
          </a:prstGeom>
        </p:spPr>
      </p:pic>
    </p:spTree>
    <p:extLst>
      <p:ext uri="{BB962C8B-B14F-4D97-AF65-F5344CB8AC3E}">
        <p14:creationId xmlns:p14="http://schemas.microsoft.com/office/powerpoint/2010/main" val="81818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4240" y="685944"/>
            <a:ext cx="8144414" cy="785949"/>
          </a:xfrm>
        </p:spPr>
        <p:txBody>
          <a:bodyPr>
            <a:noAutofit/>
          </a:bodyPr>
          <a:lstStyle/>
          <a:p>
            <a:r>
              <a:rPr lang="en-US" sz="4000" dirty="0"/>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4240" y="1722816"/>
            <a:ext cx="9211713" cy="2479533"/>
          </a:xfrm>
        </p:spPr>
        <p:txBody>
          <a:bodyPr>
            <a:normAutofit/>
          </a:bodyPr>
          <a:lstStyle/>
          <a:p>
            <a:pPr marL="342900" lvl="0" indent="-342900">
              <a:buFont typeface="+mj-lt"/>
              <a:buAutoNum type="arabicPeriod"/>
            </a:pPr>
            <a:r>
              <a:rPr lang="en-US" dirty="0"/>
              <a:t>Module 3 project instructional video recording</a:t>
            </a:r>
          </a:p>
          <a:p>
            <a:pPr marL="342900" lvl="0" indent="-342900">
              <a:buFont typeface="+mj-lt"/>
              <a:buAutoNum type="arabicPeriod"/>
            </a:pPr>
            <a:r>
              <a:rPr lang="en-US" dirty="0"/>
              <a:t>Module 3 lab reading guide</a:t>
            </a:r>
          </a:p>
          <a:p>
            <a:pPr lvl="0"/>
            <a:endParaRPr lang="en-US" dirty="0"/>
          </a:p>
          <a:p>
            <a:pPr marL="342900" lvl="0" indent="-342900">
              <a:buFont typeface="+mj-lt"/>
              <a:buAutoNum type="arabicPeriod"/>
            </a:pPr>
            <a:endParaRPr lang="en-US" dirty="0"/>
          </a:p>
        </p:txBody>
      </p:sp>
    </p:spTree>
    <p:extLst>
      <p:ext uri="{BB962C8B-B14F-4D97-AF65-F5344CB8AC3E}">
        <p14:creationId xmlns:p14="http://schemas.microsoft.com/office/powerpoint/2010/main" val="195471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683782"/>
            <a:ext cx="9144000" cy="1655762"/>
          </a:xfrm>
        </p:spPr>
        <p:txBody>
          <a:bodyPr>
            <a:normAutofit lnSpcReduction="10000"/>
          </a:bodyPr>
          <a:lstStyle/>
          <a:p>
            <a:r>
              <a:rPr lang="en-US" sz="3200" dirty="0"/>
              <a:t>SEC290</a:t>
            </a:r>
          </a:p>
          <a:p>
            <a:r>
              <a:rPr lang="en-US" sz="3200" dirty="0"/>
              <a:t>Fundamentals of Infrastructure Security</a:t>
            </a:r>
          </a:p>
          <a:p>
            <a:r>
              <a:rPr lang="en-US" dirty="0"/>
              <a:t>Module 4 Snort</a:t>
            </a:r>
          </a:p>
        </p:txBody>
      </p:sp>
    </p:spTree>
    <p:extLst>
      <p:ext uri="{BB962C8B-B14F-4D97-AF65-F5344CB8AC3E}">
        <p14:creationId xmlns:p14="http://schemas.microsoft.com/office/powerpoint/2010/main" val="135585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6C24-3988-FC1E-2708-88810035968E}"/>
              </a:ext>
            </a:extLst>
          </p:cNvPr>
          <p:cNvSpPr>
            <a:spLocks noGrp="1"/>
          </p:cNvSpPr>
          <p:nvPr>
            <p:ph type="title"/>
          </p:nvPr>
        </p:nvSpPr>
        <p:spPr/>
        <p:txBody>
          <a:bodyPr>
            <a:normAutofit/>
          </a:bodyPr>
          <a:lstStyle/>
          <a:p>
            <a:r>
              <a:rPr lang="en-US" dirty="0"/>
              <a:t>Snort</a:t>
            </a:r>
          </a:p>
        </p:txBody>
      </p:sp>
      <p:sp>
        <p:nvSpPr>
          <p:cNvPr id="3" name="Content Placeholder 2">
            <a:extLst>
              <a:ext uri="{FF2B5EF4-FFF2-40B4-BE49-F238E27FC236}">
                <a16:creationId xmlns:a16="http://schemas.microsoft.com/office/drawing/2014/main" id="{F3FCBDCF-3E5E-9E22-8ABA-D8ECC2EEBE68}"/>
              </a:ext>
            </a:extLst>
          </p:cNvPr>
          <p:cNvSpPr>
            <a:spLocks noGrp="1"/>
          </p:cNvSpPr>
          <p:nvPr>
            <p:ph idx="1"/>
          </p:nvPr>
        </p:nvSpPr>
        <p:spPr/>
        <p:txBody>
          <a:bodyPr>
            <a:normAutofit lnSpcReduction="10000"/>
          </a:bodyPr>
          <a:lstStyle/>
          <a:p>
            <a:pPr marL="0" indent="0">
              <a:buNone/>
            </a:pPr>
            <a:r>
              <a:rPr lang="en-US" dirty="0"/>
              <a:t>As we move on to the next part of the project, we will focus on testing and refining Snort rules to detect various network activities, including XMAS scans and ICMP ping alerts. This section will involve analyzing the output from Snort to identify how effectively our rules can detect and alert on suspicious traffic patterns. By examining the alerts generated during these scans, we will gain a deeper understanding of how intrusion detection systems function and the importance of customizing rules to enhance network security. This hands-on approach will equip us with practical skills in threat detection and response, crucial for maintaining robust security postures.</a:t>
            </a:r>
          </a:p>
        </p:txBody>
      </p:sp>
    </p:spTree>
    <p:extLst>
      <p:ext uri="{BB962C8B-B14F-4D97-AF65-F5344CB8AC3E}">
        <p14:creationId xmlns:p14="http://schemas.microsoft.com/office/powerpoint/2010/main" val="2577346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96649"/>
            <a:ext cx="2739435" cy="1047568"/>
          </a:xfrm>
        </p:spPr>
        <p:txBody>
          <a:bodyPr>
            <a:noAutofit/>
          </a:bodyPr>
          <a:lstStyle/>
          <a:p>
            <a:r>
              <a:rPr lang="en-US" sz="4000" dirty="0"/>
              <a:t>Testing Snort rules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070031"/>
            <a:ext cx="2739435" cy="2688559"/>
          </a:xfrm>
        </p:spPr>
        <p:txBody>
          <a:bodyPr/>
          <a:lstStyle/>
          <a:p>
            <a:r>
              <a:rPr lang="en-US" sz="2000" dirty="0"/>
              <a:t>Take a screenshot of the output in Part 1 Step 17.</a:t>
            </a:r>
          </a:p>
          <a:p>
            <a:r>
              <a:rPr lang="en-US" sz="2000" dirty="0"/>
              <a:t>It should show the transcript of the XMAS scan alert.</a:t>
            </a:r>
            <a:endParaRPr lang="en-US" dirty="0"/>
          </a:p>
        </p:txBody>
      </p:sp>
      <p:pic>
        <p:nvPicPr>
          <p:cNvPr id="4" name="Picture 3" descr="A screenshot of a computer&#10;&#10;Description automatically generated">
            <a:extLst>
              <a:ext uri="{FF2B5EF4-FFF2-40B4-BE49-F238E27FC236}">
                <a16:creationId xmlns:a16="http://schemas.microsoft.com/office/drawing/2014/main" id="{38D0EB59-4A41-E1C3-FCEC-34698071C5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891" y="149034"/>
            <a:ext cx="6446270" cy="6559931"/>
          </a:xfrm>
          <a:prstGeom prst="rect">
            <a:avLst/>
          </a:prstGeom>
        </p:spPr>
      </p:pic>
    </p:spTree>
    <p:extLst>
      <p:ext uri="{BB962C8B-B14F-4D97-AF65-F5344CB8AC3E}">
        <p14:creationId xmlns:p14="http://schemas.microsoft.com/office/powerpoint/2010/main" val="377671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7C11C-7F7A-F257-206C-5AD30CDF113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DF4EA74-7512-E7DF-E628-3A716E93AF72}"/>
              </a:ext>
            </a:extLst>
          </p:cNvPr>
          <p:cNvSpPr>
            <a:spLocks noGrp="1"/>
          </p:cNvSpPr>
          <p:nvPr>
            <p:ph idx="1"/>
          </p:nvPr>
        </p:nvSpPr>
        <p:spPr/>
        <p:txBody>
          <a:bodyPr/>
          <a:lstStyle/>
          <a:p>
            <a:pPr marL="0" indent="0">
              <a:buNone/>
            </a:pPr>
            <a:r>
              <a:rPr lang="en-US" dirty="0"/>
              <a:t>Welcome to my final project for SEC290: Fundamentals of Infrastructure Security. I'm Louimiah J. Lavinier, and in this presentation, I'll showcase the key security techniques and tools I've applied across various modules, including vulnerability analysis, intrusion detection, and live memory analysis. This project simulates real-world scenarios to demonstrate essential infrastructure security practices. Let's dive into the steps taken, challenges faced, and solutions implemented throughout this course.</a:t>
            </a:r>
          </a:p>
        </p:txBody>
      </p:sp>
    </p:spTree>
    <p:extLst>
      <p:ext uri="{BB962C8B-B14F-4D97-AF65-F5344CB8AC3E}">
        <p14:creationId xmlns:p14="http://schemas.microsoft.com/office/powerpoint/2010/main" val="14000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7062" y="895433"/>
            <a:ext cx="2739435" cy="1661527"/>
          </a:xfrm>
        </p:spPr>
        <p:txBody>
          <a:bodyPr>
            <a:noAutofit/>
          </a:bodyPr>
          <a:lstStyle/>
          <a:p>
            <a:r>
              <a:rPr lang="en-US" sz="4000" dirty="0"/>
              <a:t>Testing Snort rules cont’d</a:t>
            </a:r>
          </a:p>
        </p:txBody>
      </p:sp>
      <p:pic>
        <p:nvPicPr>
          <p:cNvPr id="4" name="Picture Placeholder 3" descr="A screenshot of a computer&#10;&#10;Description automatically generated">
            <a:extLst>
              <a:ext uri="{FF2B5EF4-FFF2-40B4-BE49-F238E27FC236}">
                <a16:creationId xmlns:a16="http://schemas.microsoft.com/office/drawing/2014/main" id="{98861F20-A17E-8750-B281-E492E47CBFC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4779" r="4779"/>
          <a:stretch>
            <a:fillRect/>
          </a:stretch>
        </p:blipFill>
        <p:spPr>
          <a:xfrm>
            <a:off x="3884613" y="885825"/>
            <a:ext cx="7470775" cy="5086350"/>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17062" y="2682774"/>
            <a:ext cx="2739435" cy="2688559"/>
          </a:xfrm>
        </p:spPr>
        <p:txBody>
          <a:bodyPr/>
          <a:lstStyle/>
          <a:p>
            <a:r>
              <a:rPr lang="en-US" sz="2000" dirty="0"/>
              <a:t>Take a screenshot of the output in Part 1 Step 20.</a:t>
            </a:r>
          </a:p>
          <a:p>
            <a:r>
              <a:rPr lang="en-US" sz="2000" dirty="0"/>
              <a:t>It should show the TCP packets generated by the XMAS scan.</a:t>
            </a:r>
            <a:endParaRPr lang="en-US" dirty="0"/>
          </a:p>
        </p:txBody>
      </p:sp>
    </p:spTree>
    <p:extLst>
      <p:ext uri="{BB962C8B-B14F-4D97-AF65-F5344CB8AC3E}">
        <p14:creationId xmlns:p14="http://schemas.microsoft.com/office/powerpoint/2010/main" val="17627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7763"/>
            <a:ext cx="2739435" cy="1183176"/>
          </a:xfrm>
        </p:spPr>
        <p:txBody>
          <a:bodyPr>
            <a:noAutofit/>
          </a:bodyPr>
          <a:lstStyle/>
          <a:p>
            <a:r>
              <a:rPr lang="en-US" sz="4000" dirty="0"/>
              <a:t>Creating Snort rules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05000"/>
            <a:ext cx="2739435" cy="2688559"/>
          </a:xfrm>
        </p:spPr>
        <p:txBody>
          <a:bodyPr/>
          <a:lstStyle/>
          <a:p>
            <a:r>
              <a:rPr lang="en-US" sz="2000" dirty="0"/>
              <a:t>Take a screenshot of the output in Part 2 Step 7.</a:t>
            </a:r>
          </a:p>
          <a:p>
            <a:r>
              <a:rPr lang="en-US" sz="2000" dirty="0"/>
              <a:t>It should show the ping activity alert.</a:t>
            </a:r>
            <a:endParaRPr lang="en-US" dirty="0"/>
          </a:p>
        </p:txBody>
      </p:sp>
      <p:pic>
        <p:nvPicPr>
          <p:cNvPr id="4" name="Picture 3" descr="A screenshot of a computer&#10;&#10;Description automatically generated">
            <a:extLst>
              <a:ext uri="{FF2B5EF4-FFF2-40B4-BE49-F238E27FC236}">
                <a16:creationId xmlns:a16="http://schemas.microsoft.com/office/drawing/2014/main" id="{F19CEEF3-3CB5-3511-F8B5-3FB781014D0D}"/>
              </a:ext>
            </a:extLst>
          </p:cNvPr>
          <p:cNvPicPr>
            <a:picLocks noChangeAspect="1"/>
          </p:cNvPicPr>
          <p:nvPr/>
        </p:nvPicPr>
        <p:blipFill rotWithShape="1">
          <a:blip r:embed="rId2">
            <a:extLst>
              <a:ext uri="{28A0092B-C50C-407E-A947-70E740481C1C}">
                <a14:useLocalDpi xmlns:a14="http://schemas.microsoft.com/office/drawing/2010/main" val="0"/>
              </a:ext>
            </a:extLst>
          </a:blip>
          <a:srcRect l="-450" t="3258" r="5955" b="-3258"/>
          <a:stretch/>
        </p:blipFill>
        <p:spPr>
          <a:xfrm>
            <a:off x="3647070" y="818189"/>
            <a:ext cx="8358806" cy="4881128"/>
          </a:xfrm>
          <a:prstGeom prst="rect">
            <a:avLst/>
          </a:prstGeom>
        </p:spPr>
      </p:pic>
    </p:spTree>
    <p:extLst>
      <p:ext uri="{BB962C8B-B14F-4D97-AF65-F5344CB8AC3E}">
        <p14:creationId xmlns:p14="http://schemas.microsoft.com/office/powerpoint/2010/main" val="1477751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7767"/>
            <a:ext cx="2739435" cy="1689199"/>
          </a:xfrm>
        </p:spPr>
        <p:txBody>
          <a:bodyPr>
            <a:noAutofit/>
          </a:bodyPr>
          <a:lstStyle/>
          <a:p>
            <a:r>
              <a:rPr lang="en-US" sz="4000" dirty="0"/>
              <a:t>Creating Snort rules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711027"/>
            <a:ext cx="2739435" cy="2688559"/>
          </a:xfrm>
        </p:spPr>
        <p:txBody>
          <a:bodyPr/>
          <a:lstStyle/>
          <a:p>
            <a:r>
              <a:rPr lang="en-US" sz="2000" dirty="0"/>
              <a:t>Take a screenshot of the output in Part 2 Step 8.</a:t>
            </a:r>
          </a:p>
          <a:p>
            <a:r>
              <a:rPr lang="en-US" sz="2000" dirty="0"/>
              <a:t>It should show the ICMP packets generated by the ping activity.</a:t>
            </a:r>
            <a:endParaRPr lang="en-US" dirty="0"/>
          </a:p>
        </p:txBody>
      </p:sp>
      <p:pic>
        <p:nvPicPr>
          <p:cNvPr id="4" name="Picture 3" descr="A screenshot of a computer&#10;&#10;Description automatically generated">
            <a:extLst>
              <a:ext uri="{FF2B5EF4-FFF2-40B4-BE49-F238E27FC236}">
                <a16:creationId xmlns:a16="http://schemas.microsoft.com/office/drawing/2014/main" id="{733902A0-DDB0-1FE4-CDA5-3121722BC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870" y="833128"/>
            <a:ext cx="8184642" cy="4305402"/>
          </a:xfrm>
          <a:prstGeom prst="rect">
            <a:avLst/>
          </a:prstGeom>
        </p:spPr>
      </p:pic>
    </p:spTree>
    <p:extLst>
      <p:ext uri="{BB962C8B-B14F-4D97-AF65-F5344CB8AC3E}">
        <p14:creationId xmlns:p14="http://schemas.microsoft.com/office/powerpoint/2010/main" val="2813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600591"/>
            <a:ext cx="9144000" cy="1655762"/>
          </a:xfrm>
        </p:spPr>
        <p:txBody>
          <a:bodyPr>
            <a:normAutofit lnSpcReduction="10000"/>
          </a:bodyPr>
          <a:lstStyle/>
          <a:p>
            <a:r>
              <a:rPr lang="en-US" sz="3200" dirty="0"/>
              <a:t>SEC290</a:t>
            </a:r>
          </a:p>
          <a:p>
            <a:r>
              <a:rPr lang="en-US" sz="3200" dirty="0"/>
              <a:t>Fundamentals of Infrastructure Security</a:t>
            </a:r>
          </a:p>
          <a:p>
            <a:r>
              <a:rPr lang="en-US" dirty="0"/>
              <a:t>Module 5 Live Memory Analysis</a:t>
            </a:r>
          </a:p>
        </p:txBody>
      </p:sp>
    </p:spTree>
    <p:extLst>
      <p:ext uri="{BB962C8B-B14F-4D97-AF65-F5344CB8AC3E}">
        <p14:creationId xmlns:p14="http://schemas.microsoft.com/office/powerpoint/2010/main" val="310806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6C24-3988-FC1E-2708-88810035968E}"/>
              </a:ext>
            </a:extLst>
          </p:cNvPr>
          <p:cNvSpPr>
            <a:spLocks noGrp="1"/>
          </p:cNvSpPr>
          <p:nvPr>
            <p:ph type="title"/>
          </p:nvPr>
        </p:nvSpPr>
        <p:spPr/>
        <p:txBody>
          <a:bodyPr>
            <a:normAutofit/>
          </a:bodyPr>
          <a:lstStyle/>
          <a:p>
            <a:r>
              <a:rPr lang="en-US" dirty="0"/>
              <a:t>Live Memory Analysis</a:t>
            </a:r>
          </a:p>
        </p:txBody>
      </p:sp>
      <p:sp>
        <p:nvSpPr>
          <p:cNvPr id="3" name="Content Placeholder 2">
            <a:extLst>
              <a:ext uri="{FF2B5EF4-FFF2-40B4-BE49-F238E27FC236}">
                <a16:creationId xmlns:a16="http://schemas.microsoft.com/office/drawing/2014/main" id="{F3FCBDCF-3E5E-9E22-8ABA-D8ECC2EEBE68}"/>
              </a:ext>
            </a:extLst>
          </p:cNvPr>
          <p:cNvSpPr>
            <a:spLocks noGrp="1"/>
          </p:cNvSpPr>
          <p:nvPr>
            <p:ph idx="1"/>
          </p:nvPr>
        </p:nvSpPr>
        <p:spPr/>
        <p:txBody>
          <a:bodyPr>
            <a:normAutofit lnSpcReduction="10000"/>
          </a:bodyPr>
          <a:lstStyle/>
          <a:p>
            <a:pPr marL="0" indent="0">
              <a:buNone/>
            </a:pPr>
            <a:r>
              <a:rPr lang="en-US" dirty="0"/>
              <a:t>As we advance into the next section of our project, we will explore the management and monitoring of system processes on both Linux and Windows platforms. This part will involve examining active processes, their network connections, and understanding how different tools like Process Hacker and Process Monitor can be utilized to gain deeper insights into system operations. We will investigate process properties, open ports, and registry modifications, emphasizing how these observations can aid in identifying unusual or malicious activities. This exploration will enhance our ability to effectively monitor and manage system security across diverse environments.</a:t>
            </a:r>
          </a:p>
        </p:txBody>
      </p:sp>
    </p:spTree>
    <p:extLst>
      <p:ext uri="{BB962C8B-B14F-4D97-AF65-F5344CB8AC3E}">
        <p14:creationId xmlns:p14="http://schemas.microsoft.com/office/powerpoint/2010/main" val="3576680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6"/>
            <a:ext cx="2739435" cy="1164736"/>
          </a:xfrm>
        </p:spPr>
        <p:txBody>
          <a:bodyPr>
            <a:normAutofit fontScale="90000"/>
          </a:bodyPr>
          <a:lstStyle/>
          <a:p>
            <a:r>
              <a:rPr lang="en-US" sz="4400" dirty="0"/>
              <a:t>Linux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2336471"/>
            <a:ext cx="2739435" cy="2688559"/>
          </a:xfrm>
        </p:spPr>
        <p:txBody>
          <a:bodyPr/>
          <a:lstStyle/>
          <a:p>
            <a:r>
              <a:rPr lang="en-US" sz="2000" dirty="0"/>
              <a:t>Take a screenshot of the output in Part 1, Step 16. </a:t>
            </a:r>
          </a:p>
          <a:p>
            <a:r>
              <a:rPr lang="en-US" sz="2000" dirty="0"/>
              <a:t>It should show port 55000 open for both IPv4 and IPv6.</a:t>
            </a:r>
            <a:endParaRPr lang="en-US" dirty="0"/>
          </a:p>
        </p:txBody>
      </p:sp>
      <p:pic>
        <p:nvPicPr>
          <p:cNvPr id="4" name="Picture 3" descr="A screenshot of a computer&#10;&#10;Description automatically generated">
            <a:extLst>
              <a:ext uri="{FF2B5EF4-FFF2-40B4-BE49-F238E27FC236}">
                <a16:creationId xmlns:a16="http://schemas.microsoft.com/office/drawing/2014/main" id="{9783BAAD-FC67-6D1E-DBAB-7141B8654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865" y="427420"/>
            <a:ext cx="7897925" cy="5271044"/>
          </a:xfrm>
          <a:prstGeom prst="rect">
            <a:avLst/>
          </a:prstGeom>
        </p:spPr>
      </p:pic>
    </p:spTree>
    <p:extLst>
      <p:ext uri="{BB962C8B-B14F-4D97-AF65-F5344CB8AC3E}">
        <p14:creationId xmlns:p14="http://schemas.microsoft.com/office/powerpoint/2010/main" val="257220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7"/>
            <a:ext cx="2739435" cy="1138736"/>
          </a:xfrm>
        </p:spPr>
        <p:txBody>
          <a:bodyPr>
            <a:noAutofit/>
          </a:bodyPr>
          <a:lstStyle/>
          <a:p>
            <a:r>
              <a:rPr lang="en-US" sz="4000" dirty="0"/>
              <a:t>Process Hacker</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52771"/>
            <a:ext cx="2739435" cy="2688559"/>
          </a:xfrm>
        </p:spPr>
        <p:txBody>
          <a:bodyPr/>
          <a:lstStyle/>
          <a:p>
            <a:r>
              <a:rPr lang="en-US" sz="2000" dirty="0"/>
              <a:t>Take a screenshot of the output in Part 2, Step 5. </a:t>
            </a:r>
          </a:p>
          <a:p>
            <a:r>
              <a:rPr lang="en-US" sz="2000" dirty="0"/>
              <a:t>It should show properties of a chosen process. </a:t>
            </a:r>
            <a:endParaRPr lang="en-US" dirty="0"/>
          </a:p>
        </p:txBody>
      </p:sp>
      <p:pic>
        <p:nvPicPr>
          <p:cNvPr id="4" name="Picture 3" descr="A screenshot of a computer&#10;&#10;Description automatically generated">
            <a:extLst>
              <a:ext uri="{FF2B5EF4-FFF2-40B4-BE49-F238E27FC236}">
                <a16:creationId xmlns:a16="http://schemas.microsoft.com/office/drawing/2014/main" id="{3118627C-B140-F675-FB55-77F94540F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070" y="496957"/>
            <a:ext cx="8430323" cy="5093529"/>
          </a:xfrm>
          <a:prstGeom prst="rect">
            <a:avLst/>
          </a:prstGeom>
        </p:spPr>
      </p:pic>
    </p:spTree>
    <p:extLst>
      <p:ext uri="{BB962C8B-B14F-4D97-AF65-F5344CB8AC3E}">
        <p14:creationId xmlns:p14="http://schemas.microsoft.com/office/powerpoint/2010/main" val="707158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86006"/>
            <a:ext cx="2739435" cy="1146980"/>
          </a:xfrm>
        </p:spPr>
        <p:txBody>
          <a:bodyPr>
            <a:noAutofit/>
          </a:bodyPr>
          <a:lstStyle/>
          <a:p>
            <a:r>
              <a:rPr lang="en-US" sz="4000" dirty="0"/>
              <a:t>Process Monitor</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2226769"/>
            <a:ext cx="2739435" cy="2688559"/>
          </a:xfrm>
        </p:spPr>
        <p:txBody>
          <a:bodyPr>
            <a:normAutofit/>
          </a:bodyPr>
          <a:lstStyle/>
          <a:p>
            <a:r>
              <a:rPr lang="en-US" sz="2000" dirty="0"/>
              <a:t>Take a screenshot of the output in Part 3, </a:t>
            </a:r>
            <a:r>
              <a:rPr lang="en-US" sz="2000"/>
              <a:t>Step 13.</a:t>
            </a:r>
            <a:endParaRPr lang="en-US" sz="2000" dirty="0"/>
          </a:p>
          <a:p>
            <a:r>
              <a:rPr lang="en-US" sz="2000" dirty="0"/>
              <a:t>It should show </a:t>
            </a:r>
            <a:r>
              <a:rPr lang="en-US" sz="2000" dirty="0" err="1"/>
              <a:t>ifFaceName</a:t>
            </a:r>
            <a:r>
              <a:rPr lang="en-US" sz="2000" dirty="0"/>
              <a:t> in the Path column and Data: Roman in the Detail column.</a:t>
            </a:r>
          </a:p>
        </p:txBody>
      </p:sp>
      <p:pic>
        <p:nvPicPr>
          <p:cNvPr id="4" name="Picture 3" descr="A screenshot of a computer&#10;&#10;Description automatically generated">
            <a:extLst>
              <a:ext uri="{FF2B5EF4-FFF2-40B4-BE49-F238E27FC236}">
                <a16:creationId xmlns:a16="http://schemas.microsoft.com/office/drawing/2014/main" id="{1D6173B0-CBF6-4A1B-0FCC-DE2532C36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7069" y="235270"/>
            <a:ext cx="8421761" cy="4990887"/>
          </a:xfrm>
          <a:prstGeom prst="rect">
            <a:avLst/>
          </a:prstGeom>
        </p:spPr>
      </p:pic>
    </p:spTree>
    <p:extLst>
      <p:ext uri="{BB962C8B-B14F-4D97-AF65-F5344CB8AC3E}">
        <p14:creationId xmlns:p14="http://schemas.microsoft.com/office/powerpoint/2010/main" val="3939331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4240" y="685944"/>
            <a:ext cx="8144414" cy="785949"/>
          </a:xfrm>
        </p:spPr>
        <p:txBody>
          <a:bodyPr>
            <a:noAutofit/>
          </a:bodyPr>
          <a:lstStyle/>
          <a:p>
            <a:r>
              <a:rPr lang="en-US" sz="4000" dirty="0"/>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4240" y="1722816"/>
            <a:ext cx="9211713" cy="2479533"/>
          </a:xfrm>
        </p:spPr>
        <p:txBody>
          <a:bodyPr>
            <a:normAutofit/>
          </a:bodyPr>
          <a:lstStyle/>
          <a:p>
            <a:pPr marL="342900" lvl="0" indent="-342900">
              <a:buFont typeface="+mj-lt"/>
              <a:buAutoNum type="arabicPeriod"/>
            </a:pPr>
            <a:r>
              <a:rPr lang="en-US" dirty="0"/>
              <a:t>Module 5 Project Video Guide</a:t>
            </a:r>
          </a:p>
          <a:p>
            <a:pPr marL="342900" lvl="0" indent="-342900">
              <a:buFont typeface="+mj-lt"/>
              <a:buAutoNum type="arabicPeriod"/>
            </a:pPr>
            <a:r>
              <a:rPr lang="en-US" dirty="0"/>
              <a:t>ACI | Infosec Learning Lab follow along written Instructions</a:t>
            </a:r>
          </a:p>
          <a:p>
            <a:pPr marL="342900" lvl="0" indent="-342900">
              <a:buFont typeface="+mj-lt"/>
              <a:buAutoNum type="arabicPeriod"/>
            </a:pPr>
            <a:endParaRPr lang="en-US" dirty="0"/>
          </a:p>
        </p:txBody>
      </p:sp>
    </p:spTree>
    <p:extLst>
      <p:ext uri="{BB962C8B-B14F-4D97-AF65-F5344CB8AC3E}">
        <p14:creationId xmlns:p14="http://schemas.microsoft.com/office/powerpoint/2010/main" val="135130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600591"/>
            <a:ext cx="9144000" cy="1655762"/>
          </a:xfrm>
        </p:spPr>
        <p:txBody>
          <a:bodyPr>
            <a:normAutofit lnSpcReduction="10000"/>
          </a:bodyPr>
          <a:lstStyle/>
          <a:p>
            <a:r>
              <a:rPr lang="en-US" sz="3200" dirty="0"/>
              <a:t>SEC290</a:t>
            </a:r>
          </a:p>
          <a:p>
            <a:r>
              <a:rPr lang="en-US" sz="3200" dirty="0"/>
              <a:t>Fundamentals of Infrastructure Security</a:t>
            </a:r>
          </a:p>
          <a:p>
            <a:r>
              <a:rPr lang="en-US" dirty="0"/>
              <a:t>Module 6 Firewall</a:t>
            </a:r>
          </a:p>
        </p:txBody>
      </p:sp>
    </p:spTree>
    <p:extLst>
      <p:ext uri="{BB962C8B-B14F-4D97-AF65-F5344CB8AC3E}">
        <p14:creationId xmlns:p14="http://schemas.microsoft.com/office/powerpoint/2010/main" val="307998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480455" y="3534698"/>
            <a:ext cx="9144000" cy="1655762"/>
          </a:xfrm>
        </p:spPr>
        <p:txBody>
          <a:bodyPr>
            <a:normAutofit lnSpcReduction="10000"/>
          </a:bodyPr>
          <a:lstStyle/>
          <a:p>
            <a:r>
              <a:rPr lang="en-US" sz="3200" dirty="0"/>
              <a:t>SEC290</a:t>
            </a:r>
          </a:p>
          <a:p>
            <a:r>
              <a:rPr lang="en-US" sz="3200" dirty="0"/>
              <a:t>Fundamentals of Infrastructure Security</a:t>
            </a:r>
          </a:p>
          <a:p>
            <a:r>
              <a:rPr lang="en-US" dirty="0"/>
              <a:t>Module 1 Manual Vulnerability Analysis (on a test VM network)</a:t>
            </a:r>
          </a:p>
        </p:txBody>
      </p:sp>
    </p:spTree>
    <p:extLst>
      <p:ext uri="{BB962C8B-B14F-4D97-AF65-F5344CB8AC3E}">
        <p14:creationId xmlns:p14="http://schemas.microsoft.com/office/powerpoint/2010/main" val="4241409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6C24-3988-FC1E-2708-88810035968E}"/>
              </a:ext>
            </a:extLst>
          </p:cNvPr>
          <p:cNvSpPr>
            <a:spLocks noGrp="1"/>
          </p:cNvSpPr>
          <p:nvPr>
            <p:ph type="title"/>
          </p:nvPr>
        </p:nvSpPr>
        <p:spPr/>
        <p:txBody>
          <a:bodyPr>
            <a:normAutofit/>
          </a:bodyPr>
          <a:lstStyle/>
          <a:p>
            <a:r>
              <a:rPr lang="en-US" dirty="0"/>
              <a:t>Firewall</a:t>
            </a:r>
          </a:p>
        </p:txBody>
      </p:sp>
      <p:sp>
        <p:nvSpPr>
          <p:cNvPr id="3" name="Content Placeholder 2">
            <a:extLst>
              <a:ext uri="{FF2B5EF4-FFF2-40B4-BE49-F238E27FC236}">
                <a16:creationId xmlns:a16="http://schemas.microsoft.com/office/drawing/2014/main" id="{F3FCBDCF-3E5E-9E22-8ABA-D8ECC2EEBE68}"/>
              </a:ext>
            </a:extLst>
          </p:cNvPr>
          <p:cNvSpPr>
            <a:spLocks noGrp="1"/>
          </p:cNvSpPr>
          <p:nvPr>
            <p:ph idx="1"/>
          </p:nvPr>
        </p:nvSpPr>
        <p:spPr/>
        <p:txBody>
          <a:bodyPr>
            <a:normAutofit lnSpcReduction="10000"/>
          </a:bodyPr>
          <a:lstStyle/>
          <a:p>
            <a:pPr marL="0" indent="0">
              <a:buNone/>
            </a:pPr>
            <a:r>
              <a:rPr lang="en-US" dirty="0"/>
              <a:t>In the last part of the project, our focus will shift to implementing and analyzing time-based access controls within a DMZ environment. This section involves configuring routing tables and access rules to regulate network communication based on specific time constraints. By examining outputs from tools like netstat and ping, we will validate the connectivity and effectiveness of these time-based access rules between the web VM and the DMZ VM. This final segment will underscore the significance of temporal access management as a critical layer in bolstering network security and controlling access within sensitive network zones.</a:t>
            </a:r>
          </a:p>
        </p:txBody>
      </p:sp>
    </p:spTree>
    <p:extLst>
      <p:ext uri="{BB962C8B-B14F-4D97-AF65-F5344CB8AC3E}">
        <p14:creationId xmlns:p14="http://schemas.microsoft.com/office/powerpoint/2010/main" val="1686940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7"/>
            <a:ext cx="2739435" cy="1129406"/>
          </a:xfrm>
        </p:spPr>
        <p:txBody>
          <a:bodyPr>
            <a:normAutofit fontScale="90000"/>
          </a:bodyPr>
          <a:lstStyle/>
          <a:p>
            <a:r>
              <a:rPr lang="en-US" sz="4400" dirty="0"/>
              <a:t>Time-based Access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56571"/>
            <a:ext cx="2739435" cy="2688559"/>
          </a:xfrm>
        </p:spPr>
        <p:txBody>
          <a:bodyPr/>
          <a:lstStyle/>
          <a:p>
            <a:r>
              <a:rPr lang="en-US" sz="2000" dirty="0"/>
              <a:t>Take a screenshot of the output in Part 1 Step 21.</a:t>
            </a:r>
          </a:p>
          <a:p>
            <a:r>
              <a:rPr lang="en-US" sz="2000" dirty="0"/>
              <a:t>It should show the output of the DMZ Route Table.</a:t>
            </a:r>
          </a:p>
        </p:txBody>
      </p:sp>
      <p:pic>
        <p:nvPicPr>
          <p:cNvPr id="4" name="Picture 3" descr="A computer screen shot of a computer screen&#10;&#10;Description automatically generated">
            <a:extLst>
              <a:ext uri="{FF2B5EF4-FFF2-40B4-BE49-F238E27FC236}">
                <a16:creationId xmlns:a16="http://schemas.microsoft.com/office/drawing/2014/main" id="{DE7E5862-ED34-F5F8-63DD-B5FC4233230C}"/>
              </a:ext>
            </a:extLst>
          </p:cNvPr>
          <p:cNvPicPr>
            <a:picLocks noChangeAspect="1"/>
          </p:cNvPicPr>
          <p:nvPr/>
        </p:nvPicPr>
        <p:blipFill rotWithShape="1">
          <a:blip r:embed="rId2">
            <a:extLst>
              <a:ext uri="{28A0092B-C50C-407E-A947-70E740481C1C}">
                <a14:useLocalDpi xmlns:a14="http://schemas.microsoft.com/office/drawing/2010/main" val="0"/>
              </a:ext>
            </a:extLst>
          </a:blip>
          <a:srcRect l="-824" t="61626" r="1"/>
          <a:stretch/>
        </p:blipFill>
        <p:spPr>
          <a:xfrm>
            <a:off x="3527846" y="1709530"/>
            <a:ext cx="8190389" cy="2799003"/>
          </a:xfrm>
          <a:prstGeom prst="rect">
            <a:avLst/>
          </a:prstGeom>
        </p:spPr>
      </p:pic>
    </p:spTree>
    <p:extLst>
      <p:ext uri="{BB962C8B-B14F-4D97-AF65-F5344CB8AC3E}">
        <p14:creationId xmlns:p14="http://schemas.microsoft.com/office/powerpoint/2010/main" val="2086622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7"/>
            <a:ext cx="2739435" cy="1120076"/>
          </a:xfrm>
        </p:spPr>
        <p:txBody>
          <a:bodyPr>
            <a:normAutofit fontScale="90000"/>
          </a:bodyPr>
          <a:lstStyle/>
          <a:p>
            <a:r>
              <a:rPr lang="en-US" sz="4400"/>
              <a:t>Time-based Access</a:t>
            </a:r>
            <a:endParaRPr lang="en-US" sz="44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56571"/>
            <a:ext cx="2739435" cy="2688559"/>
          </a:xfrm>
        </p:spPr>
        <p:txBody>
          <a:bodyPr/>
          <a:lstStyle/>
          <a:p>
            <a:r>
              <a:rPr lang="en-US" sz="2000"/>
              <a:t>Take a screenshot of the output in Part 1 Step 26.</a:t>
            </a:r>
          </a:p>
          <a:p>
            <a:r>
              <a:rPr lang="en-US" sz="2000"/>
              <a:t>It should show a successful ping from the Ubuntu Web VM and the DMZ VM.</a:t>
            </a:r>
          </a:p>
          <a:p>
            <a:endParaRPr lang="en-US" sz="2000" dirty="0"/>
          </a:p>
        </p:txBody>
      </p:sp>
      <p:pic>
        <p:nvPicPr>
          <p:cNvPr id="4" name="Picture 3" descr="A screenshot of a computer&#10;&#10;Description automatically generated">
            <a:extLst>
              <a:ext uri="{FF2B5EF4-FFF2-40B4-BE49-F238E27FC236}">
                <a16:creationId xmlns:a16="http://schemas.microsoft.com/office/drawing/2014/main" id="{FDDED8E4-F45A-6845-4F16-497ED7B5A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500" y="886006"/>
            <a:ext cx="8201019" cy="5590783"/>
          </a:xfrm>
          <a:prstGeom prst="rect">
            <a:avLst/>
          </a:prstGeom>
        </p:spPr>
      </p:pic>
    </p:spTree>
    <p:extLst>
      <p:ext uri="{BB962C8B-B14F-4D97-AF65-F5344CB8AC3E}">
        <p14:creationId xmlns:p14="http://schemas.microsoft.com/office/powerpoint/2010/main" val="527684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308555"/>
            <a:ext cx="2739435" cy="2688559"/>
          </a:xfrm>
        </p:spPr>
        <p:txBody>
          <a:bodyPr/>
          <a:lstStyle/>
          <a:p>
            <a:r>
              <a:rPr lang="en-US" sz="2000" dirty="0"/>
              <a:t>Take a screenshot of the output in Part 1 Step 34.</a:t>
            </a:r>
          </a:p>
          <a:p>
            <a:r>
              <a:rPr lang="en-US" sz="2000" dirty="0"/>
              <a:t>It should show two time-based access rules in the FORWARD chain</a:t>
            </a:r>
            <a:endParaRPr lang="en-US" dirty="0"/>
          </a:p>
        </p:txBody>
      </p:sp>
      <p:sp>
        <p:nvSpPr>
          <p:cNvPr id="8" name="Title 1">
            <a:extLst>
              <a:ext uri="{FF2B5EF4-FFF2-40B4-BE49-F238E27FC236}">
                <a16:creationId xmlns:a16="http://schemas.microsoft.com/office/drawing/2014/main" id="{EEA03D7F-E9A5-4634-8CB0-1BDB151124C6}"/>
              </a:ext>
            </a:extLst>
          </p:cNvPr>
          <p:cNvSpPr txBox="1">
            <a:spLocks/>
          </p:cNvSpPr>
          <p:nvPr/>
        </p:nvSpPr>
        <p:spPr>
          <a:xfrm>
            <a:off x="907635" y="886007"/>
            <a:ext cx="2739435" cy="1129406"/>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a:t>Time-based Access</a:t>
            </a:r>
            <a:endParaRPr lang="en-US" sz="4400" dirty="0"/>
          </a:p>
        </p:txBody>
      </p:sp>
      <p:pic>
        <p:nvPicPr>
          <p:cNvPr id="5" name="Picture 4" descr="A screenshot of a computer&#10;&#10;Description automatically generated">
            <a:extLst>
              <a:ext uri="{FF2B5EF4-FFF2-40B4-BE49-F238E27FC236}">
                <a16:creationId xmlns:a16="http://schemas.microsoft.com/office/drawing/2014/main" id="{95BC31EB-1430-776D-35ED-4F4545990B93}"/>
              </a:ext>
            </a:extLst>
          </p:cNvPr>
          <p:cNvPicPr>
            <a:picLocks noChangeAspect="1"/>
          </p:cNvPicPr>
          <p:nvPr/>
        </p:nvPicPr>
        <p:blipFill rotWithShape="1">
          <a:blip r:embed="rId2">
            <a:extLst>
              <a:ext uri="{28A0092B-C50C-407E-A947-70E740481C1C}">
                <a14:useLocalDpi xmlns:a14="http://schemas.microsoft.com/office/drawing/2010/main" val="0"/>
              </a:ext>
            </a:extLst>
          </a:blip>
          <a:srcRect t="-518" b="1"/>
          <a:stretch/>
        </p:blipFill>
        <p:spPr>
          <a:xfrm>
            <a:off x="4145799" y="727788"/>
            <a:ext cx="8046201" cy="5374737"/>
          </a:xfrm>
          <a:prstGeom prst="rect">
            <a:avLst/>
          </a:prstGeom>
        </p:spPr>
      </p:pic>
    </p:spTree>
    <p:extLst>
      <p:ext uri="{BB962C8B-B14F-4D97-AF65-F5344CB8AC3E}">
        <p14:creationId xmlns:p14="http://schemas.microsoft.com/office/powerpoint/2010/main" val="1014873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4240" y="685944"/>
            <a:ext cx="8144414" cy="785949"/>
          </a:xfrm>
        </p:spPr>
        <p:txBody>
          <a:bodyPr>
            <a:noAutofit/>
          </a:bodyPr>
          <a:lstStyle/>
          <a:p>
            <a:r>
              <a:rPr lang="en-US" sz="4000" dirty="0"/>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4240" y="1722816"/>
            <a:ext cx="9211713" cy="2479533"/>
          </a:xfrm>
        </p:spPr>
        <p:txBody>
          <a:bodyPr>
            <a:normAutofit/>
          </a:bodyPr>
          <a:lstStyle/>
          <a:p>
            <a:pPr marL="342900" lvl="0" indent="-342900">
              <a:buFont typeface="+mj-lt"/>
              <a:buAutoNum type="arabicPeriod"/>
            </a:pPr>
            <a:r>
              <a:rPr lang="en-US" dirty="0"/>
              <a:t>Module 6 Project video follow along guide</a:t>
            </a:r>
          </a:p>
          <a:p>
            <a:pPr marL="342900" lvl="0" indent="-342900">
              <a:buFont typeface="+mj-lt"/>
              <a:buAutoNum type="arabicPeriod"/>
            </a:pPr>
            <a:r>
              <a:rPr lang="en-US" dirty="0" err="1"/>
              <a:t>Aci</a:t>
            </a:r>
            <a:r>
              <a:rPr lang="en-US" dirty="0"/>
              <a:t> Learning Infosec Learning written follow along guide</a:t>
            </a:r>
          </a:p>
          <a:p>
            <a:pPr marL="342900" lvl="0" indent="-342900">
              <a:buFont typeface="+mj-lt"/>
              <a:buAutoNum type="arabicPeriod"/>
            </a:pPr>
            <a:endParaRPr lang="en-US" dirty="0"/>
          </a:p>
        </p:txBody>
      </p:sp>
    </p:spTree>
    <p:extLst>
      <p:ext uri="{BB962C8B-B14F-4D97-AF65-F5344CB8AC3E}">
        <p14:creationId xmlns:p14="http://schemas.microsoft.com/office/powerpoint/2010/main" val="1583020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E07AF3-2689-D5F8-C8D1-ED4046F3723E}"/>
              </a:ext>
            </a:extLst>
          </p:cNvPr>
          <p:cNvSpPr>
            <a:spLocks noGrp="1"/>
          </p:cNvSpPr>
          <p:nvPr>
            <p:ph type="title"/>
          </p:nvPr>
        </p:nvSpPr>
        <p:spPr/>
        <p:txBody>
          <a:bodyPr/>
          <a:lstStyle/>
          <a:p>
            <a:r>
              <a:rPr lang="en-US" dirty="0"/>
              <a:t>Challenges</a:t>
            </a:r>
          </a:p>
        </p:txBody>
      </p:sp>
      <p:sp>
        <p:nvSpPr>
          <p:cNvPr id="5" name="Content Placeholder 4">
            <a:extLst>
              <a:ext uri="{FF2B5EF4-FFF2-40B4-BE49-F238E27FC236}">
                <a16:creationId xmlns:a16="http://schemas.microsoft.com/office/drawing/2014/main" id="{B517238D-87A3-93E7-A6A8-6D4E42208BB4}"/>
              </a:ext>
            </a:extLst>
          </p:cNvPr>
          <p:cNvSpPr>
            <a:spLocks noGrp="1"/>
          </p:cNvSpPr>
          <p:nvPr>
            <p:ph idx="1"/>
          </p:nvPr>
        </p:nvSpPr>
        <p:spPr/>
        <p:txBody>
          <a:bodyPr/>
          <a:lstStyle/>
          <a:p>
            <a:pPr marL="0" indent="0">
              <a:buNone/>
            </a:pPr>
            <a:r>
              <a:rPr lang="en-US" dirty="0"/>
              <a:t>Due to the course's well-structured content, which included readings, instructional videos, and detailed lab instructions, I did not face any significant challenges. However, I recognize that continuous practice and improvement are essential for me to excel in this field. Overall, I had a great professor, and the lessons in this course were excellently designed, contributing to a positive learning experience.</a:t>
            </a:r>
          </a:p>
        </p:txBody>
      </p:sp>
    </p:spTree>
    <p:extLst>
      <p:ext uri="{BB962C8B-B14F-4D97-AF65-F5344CB8AC3E}">
        <p14:creationId xmlns:p14="http://schemas.microsoft.com/office/powerpoint/2010/main" val="86011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C531EB-02B9-39EB-05A5-A8E1A4AB2FD0}"/>
              </a:ext>
            </a:extLst>
          </p:cNvPr>
          <p:cNvSpPr>
            <a:spLocks noGrp="1"/>
          </p:cNvSpPr>
          <p:nvPr>
            <p:ph type="title"/>
          </p:nvPr>
        </p:nvSpPr>
        <p:spPr/>
        <p:txBody>
          <a:bodyPr/>
          <a:lstStyle/>
          <a:p>
            <a:r>
              <a:rPr lang="en-US" dirty="0"/>
              <a:t>Career Skills</a:t>
            </a:r>
          </a:p>
        </p:txBody>
      </p:sp>
      <p:sp>
        <p:nvSpPr>
          <p:cNvPr id="5" name="Content Placeholder 4">
            <a:extLst>
              <a:ext uri="{FF2B5EF4-FFF2-40B4-BE49-F238E27FC236}">
                <a16:creationId xmlns:a16="http://schemas.microsoft.com/office/drawing/2014/main" id="{C73A0708-97CB-D735-7D85-53A87BCE93C3}"/>
              </a:ext>
            </a:extLst>
          </p:cNvPr>
          <p:cNvSpPr>
            <a:spLocks noGrp="1"/>
          </p:cNvSpPr>
          <p:nvPr>
            <p:ph idx="1"/>
          </p:nvPr>
        </p:nvSpPr>
        <p:spPr/>
        <p:txBody>
          <a:bodyPr>
            <a:noAutofit/>
          </a:bodyPr>
          <a:lstStyle/>
          <a:p>
            <a:pPr marL="0" indent="0">
              <a:buNone/>
            </a:pPr>
            <a:r>
              <a:rPr lang="en-US" sz="1400" dirty="0"/>
              <a:t>Throughout this project, I have developed and refined several critical career skills that are essential in the field of cybersecurity:</a:t>
            </a:r>
          </a:p>
          <a:p>
            <a:pPr>
              <a:buFont typeface="Arial" panose="020B0604020202020204" pitchFamily="34" charset="0"/>
              <a:buChar char="•"/>
            </a:pPr>
            <a:r>
              <a:rPr lang="en-US" sz="1400" b="1" dirty="0"/>
              <a:t>Vulnerability Assessment:</a:t>
            </a:r>
            <a:r>
              <a:rPr lang="en-US" sz="1400" dirty="0"/>
              <a:t> Conducted thorough manual and automated vulnerability assessments, identifying and prioritizing security risks in simulated environments.</a:t>
            </a:r>
          </a:p>
          <a:p>
            <a:pPr>
              <a:buFont typeface="Arial" panose="020B0604020202020204" pitchFamily="34" charset="0"/>
              <a:buChar char="•"/>
            </a:pPr>
            <a:r>
              <a:rPr lang="en-US" sz="1400" b="1" dirty="0"/>
              <a:t>Network Traffic Analysis:</a:t>
            </a:r>
            <a:r>
              <a:rPr lang="en-US" sz="1400" dirty="0"/>
              <a:t> Gained proficiency in analyzing network traffic using tools like Wireshark, identifying potential threats and understanding attack patterns.</a:t>
            </a:r>
          </a:p>
          <a:p>
            <a:pPr>
              <a:buFont typeface="Arial" panose="020B0604020202020204" pitchFamily="34" charset="0"/>
              <a:buChar char="•"/>
            </a:pPr>
            <a:r>
              <a:rPr lang="en-US" sz="1400" b="1" dirty="0"/>
              <a:t>Intrusion Detection:</a:t>
            </a:r>
            <a:r>
              <a:rPr lang="en-US" sz="1400" dirty="0"/>
              <a:t> Implemented and tested Snort rules to detect and respond to various types of network attacks, enhancing my ability to protect systems from intrusions.</a:t>
            </a:r>
          </a:p>
          <a:p>
            <a:pPr>
              <a:buFont typeface="Arial" panose="020B0604020202020204" pitchFamily="34" charset="0"/>
              <a:buChar char="•"/>
            </a:pPr>
            <a:r>
              <a:rPr lang="en-US" sz="1400" b="1" dirty="0"/>
              <a:t>Cryptographic Techniques:</a:t>
            </a:r>
            <a:r>
              <a:rPr lang="en-US" sz="1400" dirty="0"/>
              <a:t> Applied SSL/TLS protocols for secure communication, learning the importance of encryption in safeguarding data.</a:t>
            </a:r>
          </a:p>
          <a:p>
            <a:pPr>
              <a:buFont typeface="Arial" panose="020B0604020202020204" pitchFamily="34" charset="0"/>
              <a:buChar char="•"/>
            </a:pPr>
            <a:r>
              <a:rPr lang="en-US" sz="1400" b="1" dirty="0"/>
              <a:t>Incident Response:</a:t>
            </a:r>
            <a:r>
              <a:rPr lang="en-US" sz="1400" dirty="0"/>
              <a:t> Experienced live memory analysis and process monitoring, developing a strong foundation in incident detection and response strategies.</a:t>
            </a:r>
          </a:p>
          <a:p>
            <a:pPr>
              <a:buFont typeface="Arial" panose="020B0604020202020204" pitchFamily="34" charset="0"/>
              <a:buChar char="•"/>
            </a:pPr>
            <a:r>
              <a:rPr lang="en-US" sz="1400" b="1" dirty="0"/>
              <a:t>Problem-Solving:</a:t>
            </a:r>
            <a:r>
              <a:rPr lang="en-US" sz="1400" dirty="0"/>
              <a:t> Overcame technical challenges, sharpening my ability to troubleshoot and solve complex security issues in real-time.</a:t>
            </a:r>
          </a:p>
        </p:txBody>
      </p:sp>
    </p:spTree>
    <p:extLst>
      <p:ext uri="{BB962C8B-B14F-4D97-AF65-F5344CB8AC3E}">
        <p14:creationId xmlns:p14="http://schemas.microsoft.com/office/powerpoint/2010/main" val="1106920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0D602C-2C72-5255-6BF6-6C6F207E1AF3}"/>
              </a:ext>
            </a:extLst>
          </p:cNvPr>
          <p:cNvSpPr>
            <a:spLocks noGrp="1"/>
          </p:cNvSpPr>
          <p:nvPr>
            <p:ph type="title"/>
          </p:nvPr>
        </p:nvSpPr>
        <p:spPr/>
        <p:txBody>
          <a:bodyPr/>
          <a:lstStyle/>
          <a:p>
            <a:r>
              <a:rPr lang="en-US" dirty="0"/>
              <a:t>Conclusion</a:t>
            </a:r>
          </a:p>
        </p:txBody>
      </p:sp>
      <p:sp>
        <p:nvSpPr>
          <p:cNvPr id="5" name="Content Placeholder 4">
            <a:extLst>
              <a:ext uri="{FF2B5EF4-FFF2-40B4-BE49-F238E27FC236}">
                <a16:creationId xmlns:a16="http://schemas.microsoft.com/office/drawing/2014/main" id="{FE725488-0F45-2D2D-6DB2-FA8291BF888C}"/>
              </a:ext>
            </a:extLst>
          </p:cNvPr>
          <p:cNvSpPr>
            <a:spLocks noGrp="1"/>
          </p:cNvSpPr>
          <p:nvPr>
            <p:ph idx="1"/>
          </p:nvPr>
        </p:nvSpPr>
        <p:spPr/>
        <p:txBody>
          <a:bodyPr>
            <a:normAutofit fontScale="92500" lnSpcReduction="10000"/>
          </a:bodyPr>
          <a:lstStyle/>
          <a:p>
            <a:pPr marL="0" indent="0">
              <a:buNone/>
            </a:pPr>
            <a:r>
              <a:rPr lang="en-US" dirty="0"/>
              <a:t>This project has provided a comprehensive exploration of critical infrastructure security principles. Through hands-on experience with tools like Wireshark, Snort, and Meterpreter, I've gained practical insights into identifying and mitigating vulnerabilities, analyzing network traffic, and securing systems against potential threats. Each module built upon the last, reinforcing the importance of a layered security approach in protecting IT infrastructures. The challenges faced during this project highlighted the complexity of cybersecurity, but also underscored the effectiveness of methodical, well-informed security practices. As I move forward in my cybersecurity career, the skills and knowledge acquired through this course will be invaluable in tackling real-world security challenges and contributing to the protection of digital environments.</a:t>
            </a:r>
          </a:p>
          <a:p>
            <a:endParaRPr lang="en-US" dirty="0"/>
          </a:p>
        </p:txBody>
      </p:sp>
    </p:spTree>
    <p:extLst>
      <p:ext uri="{BB962C8B-B14F-4D97-AF65-F5344CB8AC3E}">
        <p14:creationId xmlns:p14="http://schemas.microsoft.com/office/powerpoint/2010/main" val="161056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6C24-3988-FC1E-2708-88810035968E}"/>
              </a:ext>
            </a:extLst>
          </p:cNvPr>
          <p:cNvSpPr>
            <a:spLocks noGrp="1"/>
          </p:cNvSpPr>
          <p:nvPr>
            <p:ph type="title"/>
          </p:nvPr>
        </p:nvSpPr>
        <p:spPr/>
        <p:txBody>
          <a:bodyPr>
            <a:normAutofit fontScale="90000"/>
          </a:bodyPr>
          <a:lstStyle/>
          <a:p>
            <a:r>
              <a:rPr lang="en-US" dirty="0"/>
              <a:t>Manual Vulnerability Analysis (on a test VM network)</a:t>
            </a:r>
          </a:p>
        </p:txBody>
      </p:sp>
      <p:sp>
        <p:nvSpPr>
          <p:cNvPr id="3" name="Content Placeholder 2">
            <a:extLst>
              <a:ext uri="{FF2B5EF4-FFF2-40B4-BE49-F238E27FC236}">
                <a16:creationId xmlns:a16="http://schemas.microsoft.com/office/drawing/2014/main" id="{F3FCBDCF-3E5E-9E22-8ABA-D8ECC2EEBE68}"/>
              </a:ext>
            </a:extLst>
          </p:cNvPr>
          <p:cNvSpPr>
            <a:spLocks noGrp="1"/>
          </p:cNvSpPr>
          <p:nvPr>
            <p:ph idx="1"/>
          </p:nvPr>
        </p:nvSpPr>
        <p:spPr/>
        <p:txBody>
          <a:bodyPr>
            <a:normAutofit lnSpcReduction="10000"/>
          </a:bodyPr>
          <a:lstStyle/>
          <a:p>
            <a:pPr marL="0" indent="0">
              <a:buNone/>
            </a:pPr>
            <a:r>
              <a:rPr lang="en-US" dirty="0"/>
              <a:t>In this part of the project, we focus on identifying vulnerabilities like MS08-067 and MS17-010 using Nmap, and exploiting them with Metasploit, delving into managing Meterpreter sessions. We will concentrate on how to maintain access within compromised systems, highlighting practical exploitation techniques alongside critical defense mechanisms. By advancing from initial vulnerability detection to active exploitation management, we aim to gain a comprehensive understanding of both offensive and defensive strategies in infrastructure security, equipping us with the skills needed to address real-world cybersecurity challenges effectively.</a:t>
            </a:r>
          </a:p>
        </p:txBody>
      </p:sp>
    </p:spTree>
    <p:extLst>
      <p:ext uri="{BB962C8B-B14F-4D97-AF65-F5344CB8AC3E}">
        <p14:creationId xmlns:p14="http://schemas.microsoft.com/office/powerpoint/2010/main" val="205135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3070894"/>
            <a:ext cx="2739435" cy="1047568"/>
          </a:xfrm>
        </p:spPr>
        <p:txBody>
          <a:bodyPr>
            <a:noAutofit/>
          </a:bodyPr>
          <a:lstStyle/>
          <a:p>
            <a:r>
              <a:rPr lang="en-US" sz="4000" dirty="0"/>
              <a:t>Microsoft Windows Bulletin MS08-067 Vulnerability</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4482522"/>
            <a:ext cx="2739435" cy="2688559"/>
          </a:xfrm>
        </p:spPr>
        <p:txBody>
          <a:bodyPr/>
          <a:lstStyle/>
          <a:p>
            <a:r>
              <a:rPr lang="en-US" sz="2000" dirty="0"/>
              <a:t>Take a screenshot of the output in Part 3 Step 2.</a:t>
            </a:r>
          </a:p>
          <a:p>
            <a:r>
              <a:rPr lang="en-US" sz="2000" dirty="0"/>
              <a:t>It should show that a vulnerability exists on the test VM.</a:t>
            </a:r>
            <a:endParaRPr lang="en-US" dirty="0"/>
          </a:p>
        </p:txBody>
      </p:sp>
      <p:pic>
        <p:nvPicPr>
          <p:cNvPr id="5" name="Picture 4">
            <a:extLst>
              <a:ext uri="{FF2B5EF4-FFF2-40B4-BE49-F238E27FC236}">
                <a16:creationId xmlns:a16="http://schemas.microsoft.com/office/drawing/2014/main" id="{70F03A72-14D2-5E2D-8954-7A6B9DFE5B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507" y="777315"/>
            <a:ext cx="7277441" cy="5168125"/>
          </a:xfrm>
          <a:prstGeom prst="rect">
            <a:avLst/>
          </a:prstGeom>
        </p:spPr>
      </p:pic>
    </p:spTree>
    <p:extLst>
      <p:ext uri="{BB962C8B-B14F-4D97-AF65-F5344CB8AC3E}">
        <p14:creationId xmlns:p14="http://schemas.microsoft.com/office/powerpoint/2010/main" val="360353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7061" y="2055639"/>
            <a:ext cx="2739435" cy="1661527"/>
          </a:xfrm>
        </p:spPr>
        <p:txBody>
          <a:bodyPr>
            <a:noAutofit/>
          </a:bodyPr>
          <a:lstStyle/>
          <a:p>
            <a:r>
              <a:rPr lang="en-US" sz="4000" dirty="0"/>
              <a:t>Microsoft Windows Bulletin MS17-010 Vulnerability</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17061" y="4169441"/>
            <a:ext cx="2739435" cy="2688559"/>
          </a:xfrm>
        </p:spPr>
        <p:txBody>
          <a:bodyPr/>
          <a:lstStyle/>
          <a:p>
            <a:r>
              <a:rPr lang="en-US" sz="2000" dirty="0"/>
              <a:t>Take a screenshot of the output of </a:t>
            </a:r>
            <a:r>
              <a:rPr lang="en-US" sz="2000" dirty="0" err="1"/>
              <a:t>nmap</a:t>
            </a:r>
            <a:r>
              <a:rPr lang="en-US" sz="2000" dirty="0"/>
              <a:t> command in part 4.</a:t>
            </a:r>
          </a:p>
          <a:p>
            <a:r>
              <a:rPr lang="en-US" sz="2000" dirty="0"/>
              <a:t>It should show that a vulnerability exists on the test VM.</a:t>
            </a:r>
            <a:endParaRPr lang="en-US" dirty="0"/>
          </a:p>
        </p:txBody>
      </p:sp>
      <p:pic>
        <p:nvPicPr>
          <p:cNvPr id="8" name="Picture 7">
            <a:extLst>
              <a:ext uri="{FF2B5EF4-FFF2-40B4-BE49-F238E27FC236}">
                <a16:creationId xmlns:a16="http://schemas.microsoft.com/office/drawing/2014/main" id="{1A6437A2-26E1-71DB-1FB8-C07983E33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910" y="734893"/>
            <a:ext cx="7895854" cy="5388213"/>
          </a:xfrm>
          <a:prstGeom prst="rect">
            <a:avLst/>
          </a:prstGeom>
        </p:spPr>
      </p:pic>
    </p:spTree>
    <p:extLst>
      <p:ext uri="{BB962C8B-B14F-4D97-AF65-F5344CB8AC3E}">
        <p14:creationId xmlns:p14="http://schemas.microsoft.com/office/powerpoint/2010/main" val="347062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2419170"/>
            <a:ext cx="2739435" cy="1183176"/>
          </a:xfrm>
        </p:spPr>
        <p:txBody>
          <a:bodyPr>
            <a:noAutofit/>
          </a:bodyPr>
          <a:lstStyle/>
          <a:p>
            <a:r>
              <a:rPr lang="en-US" sz="4000" dirty="0"/>
              <a:t>Meterpreter session command output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4259942"/>
            <a:ext cx="2739435" cy="2688559"/>
          </a:xfrm>
        </p:spPr>
        <p:txBody>
          <a:bodyPr/>
          <a:lstStyle/>
          <a:p>
            <a:r>
              <a:rPr lang="en-US" sz="2000" dirty="0"/>
              <a:t>Take a screenshot of the output of the </a:t>
            </a:r>
            <a:r>
              <a:rPr lang="en-US" sz="2000" dirty="0" err="1"/>
              <a:t>meterpreter</a:t>
            </a:r>
            <a:r>
              <a:rPr lang="en-US" sz="2000" dirty="0"/>
              <a:t> session commands in Part 5, Step 19 or Step 20.</a:t>
            </a:r>
          </a:p>
        </p:txBody>
      </p:sp>
      <p:pic>
        <p:nvPicPr>
          <p:cNvPr id="5" name="Picture 4">
            <a:extLst>
              <a:ext uri="{FF2B5EF4-FFF2-40B4-BE49-F238E27FC236}">
                <a16:creationId xmlns:a16="http://schemas.microsoft.com/office/drawing/2014/main" id="{64E2060E-47E2-5B8D-311A-9B0966898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721" y="1117684"/>
            <a:ext cx="7900630" cy="4969324"/>
          </a:xfrm>
          <a:prstGeom prst="rect">
            <a:avLst/>
          </a:prstGeom>
        </p:spPr>
      </p:pic>
    </p:spTree>
    <p:extLst>
      <p:ext uri="{BB962C8B-B14F-4D97-AF65-F5344CB8AC3E}">
        <p14:creationId xmlns:p14="http://schemas.microsoft.com/office/powerpoint/2010/main" val="209346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480455" y="869810"/>
            <a:ext cx="9144000" cy="2387600"/>
          </a:xfrm>
        </p:spPr>
        <p:txBody>
          <a:bodyPr>
            <a:normAutofit/>
          </a:bodyPr>
          <a:lstStyle/>
          <a:p>
            <a:r>
              <a:rPr lang="en-US" dirty="0"/>
              <a:t>Course Project</a:t>
            </a:r>
            <a:br>
              <a:rPr lang="en-US" dirty="0"/>
            </a:br>
            <a:endParaRPr lang="en-US" sz="4000"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4000" y="3600591"/>
            <a:ext cx="9144000" cy="1655762"/>
          </a:xfrm>
        </p:spPr>
        <p:txBody>
          <a:bodyPr>
            <a:normAutofit lnSpcReduction="10000"/>
          </a:bodyPr>
          <a:lstStyle/>
          <a:p>
            <a:r>
              <a:rPr lang="en-US" sz="3200" dirty="0"/>
              <a:t>SEC290</a:t>
            </a:r>
          </a:p>
          <a:p>
            <a:r>
              <a:rPr lang="en-US" sz="3200" dirty="0"/>
              <a:t>Fundamentals of Infrastructure Security</a:t>
            </a:r>
          </a:p>
          <a:p>
            <a:r>
              <a:rPr lang="en-US" dirty="0"/>
              <a:t>Module 2 Intrusion Analysis using Wireshark</a:t>
            </a:r>
          </a:p>
        </p:txBody>
      </p:sp>
    </p:spTree>
    <p:extLst>
      <p:ext uri="{BB962C8B-B14F-4D97-AF65-F5344CB8AC3E}">
        <p14:creationId xmlns:p14="http://schemas.microsoft.com/office/powerpoint/2010/main" val="73752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6C24-3988-FC1E-2708-88810035968E}"/>
              </a:ext>
            </a:extLst>
          </p:cNvPr>
          <p:cNvSpPr>
            <a:spLocks noGrp="1"/>
          </p:cNvSpPr>
          <p:nvPr>
            <p:ph type="title"/>
          </p:nvPr>
        </p:nvSpPr>
        <p:spPr/>
        <p:txBody>
          <a:bodyPr>
            <a:normAutofit/>
          </a:bodyPr>
          <a:lstStyle/>
          <a:p>
            <a:r>
              <a:rPr lang="en-US" dirty="0"/>
              <a:t>Intrusion Analysis using Wireshark</a:t>
            </a:r>
          </a:p>
        </p:txBody>
      </p:sp>
      <p:sp>
        <p:nvSpPr>
          <p:cNvPr id="3" name="Content Placeholder 2">
            <a:extLst>
              <a:ext uri="{FF2B5EF4-FFF2-40B4-BE49-F238E27FC236}">
                <a16:creationId xmlns:a16="http://schemas.microsoft.com/office/drawing/2014/main" id="{F3FCBDCF-3E5E-9E22-8ABA-D8ECC2EEBE68}"/>
              </a:ext>
            </a:extLst>
          </p:cNvPr>
          <p:cNvSpPr>
            <a:spLocks noGrp="1"/>
          </p:cNvSpPr>
          <p:nvPr>
            <p:ph idx="1"/>
          </p:nvPr>
        </p:nvSpPr>
        <p:spPr/>
        <p:txBody>
          <a:bodyPr>
            <a:normAutofit lnSpcReduction="10000"/>
          </a:bodyPr>
          <a:lstStyle/>
          <a:p>
            <a:pPr marL="0" indent="0">
              <a:buNone/>
            </a:pPr>
            <a:r>
              <a:rPr lang="en-US" dirty="0"/>
              <a:t>As we proceed to the next stage of the project, we will shift our focus from vulnerability identification and exploitation to a basic attack analysis using packet captures. This part involves examining specific ICMP packets to identify subtle differences, researching operating systems based on their ping command characteristics, and analyzing suspicious network activity, such as half-open scans and SYN flood attacks. We will also explore the implications of packet flag settings and their roles in potential attacks. This analysis will deepen our understanding of common attack vectors and network behaviors, setting the stage for implementing effective security measures.</a:t>
            </a:r>
          </a:p>
        </p:txBody>
      </p:sp>
    </p:spTree>
    <p:extLst>
      <p:ext uri="{BB962C8B-B14F-4D97-AF65-F5344CB8AC3E}">
        <p14:creationId xmlns:p14="http://schemas.microsoft.com/office/powerpoint/2010/main" val="13111631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446</TotalTime>
  <Words>1914</Words>
  <Application>Microsoft Office PowerPoint</Application>
  <PresentationFormat>Widescreen</PresentationFormat>
  <Paragraphs>117</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Garamond</vt:lpstr>
      <vt:lpstr>Organic</vt:lpstr>
      <vt:lpstr>FUNDAMENTALS OF INFRASTRUCTURE SECURITY COURSE PROJECT</vt:lpstr>
      <vt:lpstr>Introduction</vt:lpstr>
      <vt:lpstr>Course Project </vt:lpstr>
      <vt:lpstr>Manual Vulnerability Analysis (on a test VM network)</vt:lpstr>
      <vt:lpstr>Microsoft Windows Bulletin MS08-067 Vulnerability</vt:lpstr>
      <vt:lpstr>Microsoft Windows Bulletin MS17-010 Vulnerability</vt:lpstr>
      <vt:lpstr>Meterpreter session command output</vt:lpstr>
      <vt:lpstr>Course Project </vt:lpstr>
      <vt:lpstr>Intrusion Analysis using Wireshark</vt:lpstr>
      <vt:lpstr>Basic attack analysis</vt:lpstr>
      <vt:lpstr>References</vt:lpstr>
      <vt:lpstr>Course Project </vt:lpstr>
      <vt:lpstr>Open SSL</vt:lpstr>
      <vt:lpstr>Creating and testing an SSL/TLS file</vt:lpstr>
      <vt:lpstr>Creating and testing an SSL/TLS file cont’d</vt:lpstr>
      <vt:lpstr>References</vt:lpstr>
      <vt:lpstr>Course Project </vt:lpstr>
      <vt:lpstr>Snort</vt:lpstr>
      <vt:lpstr>Testing Snort rules</vt:lpstr>
      <vt:lpstr>Testing Snort rules cont’d</vt:lpstr>
      <vt:lpstr>Creating Snort rules</vt:lpstr>
      <vt:lpstr>Creating Snort rules cont’d</vt:lpstr>
      <vt:lpstr>Course Project </vt:lpstr>
      <vt:lpstr>Live Memory Analysis</vt:lpstr>
      <vt:lpstr>Linux Processes</vt:lpstr>
      <vt:lpstr>Process Hacker</vt:lpstr>
      <vt:lpstr>Process Monitor</vt:lpstr>
      <vt:lpstr>References</vt:lpstr>
      <vt:lpstr>Course Project </vt:lpstr>
      <vt:lpstr>Firewall</vt:lpstr>
      <vt:lpstr>Time-based Access</vt:lpstr>
      <vt:lpstr>Time-based Access</vt:lpstr>
      <vt:lpstr>PowerPoint Presentation</vt:lpstr>
      <vt:lpstr>References</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Louimiah Lavinier</dc:creator>
  <cp:lastModifiedBy>Louimiah Lavinier</cp:lastModifiedBy>
  <cp:revision>7</cp:revision>
  <dcterms:created xsi:type="dcterms:W3CDTF">2024-08-28T12:50:47Z</dcterms:created>
  <dcterms:modified xsi:type="dcterms:W3CDTF">2024-08-30T14:32:41Z</dcterms:modified>
</cp:coreProperties>
</file>