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07" r:id="rId3"/>
    <p:sldId id="257" r:id="rId4"/>
    <p:sldId id="269" r:id="rId5"/>
    <p:sldId id="270" r:id="rId6"/>
    <p:sldId id="261" r:id="rId7"/>
    <p:sldId id="271" r:id="rId8"/>
    <p:sldId id="272" r:id="rId9"/>
    <p:sldId id="274" r:id="rId10"/>
    <p:sldId id="276" r:id="rId11"/>
    <p:sldId id="277" r:id="rId12"/>
    <p:sldId id="278" r:id="rId13"/>
    <p:sldId id="279" r:id="rId14"/>
    <p:sldId id="280" r:id="rId15"/>
    <p:sldId id="281" r:id="rId16"/>
    <p:sldId id="282" r:id="rId17"/>
    <p:sldId id="284" r:id="rId18"/>
    <p:sldId id="286" r:id="rId19"/>
    <p:sldId id="287" r:id="rId20"/>
    <p:sldId id="288" r:id="rId21"/>
    <p:sldId id="289" r:id="rId22"/>
    <p:sldId id="290" r:id="rId23"/>
    <p:sldId id="291" r:id="rId24"/>
    <p:sldId id="293" r:id="rId25"/>
    <p:sldId id="294" r:id="rId26"/>
    <p:sldId id="296" r:id="rId27"/>
    <p:sldId id="297" r:id="rId28"/>
    <p:sldId id="298" r:id="rId29"/>
    <p:sldId id="300" r:id="rId30"/>
    <p:sldId id="302" r:id="rId31"/>
    <p:sldId id="303" r:id="rId32"/>
    <p:sldId id="304" r:id="rId33"/>
    <p:sldId id="305" r:id="rId34"/>
    <p:sldId id="306" r:id="rId35"/>
    <p:sldId id="308" r:id="rId36"/>
    <p:sldId id="30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668800-2969-45B5-8239-416ACB41B825}" v="28" dt="2023-12-12T00:55:59.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B5241D-0A21-495B-B26E-85356A8A6164}" type="datetimeFigureOut">
              <a:rPr lang="en-US" smtClean="0"/>
              <a:t>12/12/2023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FA63C-5932-4A25-B30B-CE20342C1614}" type="slidenum">
              <a:rPr lang="en-US" smtClean="0"/>
              <a:t>‹#›</a:t>
            </a:fld>
            <a:endParaRPr lang="en-US"/>
          </a:p>
        </p:txBody>
      </p:sp>
    </p:spTree>
    <p:extLst>
      <p:ext uri="{BB962C8B-B14F-4D97-AF65-F5344CB8AC3E}">
        <p14:creationId xmlns:p14="http://schemas.microsoft.com/office/powerpoint/2010/main" val="4241352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F68289-2B31-4854-AF02-421996F38769}" type="slidenum">
              <a:rPr lang="en-US" smtClean="0"/>
              <a:t>11</a:t>
            </a:fld>
            <a:endParaRPr lang="en-US"/>
          </a:p>
        </p:txBody>
      </p:sp>
    </p:spTree>
    <p:extLst>
      <p:ext uri="{BB962C8B-B14F-4D97-AF65-F5344CB8AC3E}">
        <p14:creationId xmlns:p14="http://schemas.microsoft.com/office/powerpoint/2010/main" val="68724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F68289-2B31-4854-AF02-421996F38769}" type="slidenum">
              <a:rPr lang="en-US" smtClean="0"/>
              <a:t>12</a:t>
            </a:fld>
            <a:endParaRPr lang="en-US"/>
          </a:p>
        </p:txBody>
      </p:sp>
    </p:spTree>
    <p:extLst>
      <p:ext uri="{BB962C8B-B14F-4D97-AF65-F5344CB8AC3E}">
        <p14:creationId xmlns:p14="http://schemas.microsoft.com/office/powerpoint/2010/main" val="2047502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6C99-E413-2964-BC2A-80519D0BAD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29CEB2-F386-E9A1-B1A4-3BE4694FC7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70248A-6D12-ABEA-7868-8BB1E61672D5}"/>
              </a:ext>
            </a:extLst>
          </p:cNvPr>
          <p:cNvSpPr>
            <a:spLocks noGrp="1"/>
          </p:cNvSpPr>
          <p:nvPr>
            <p:ph type="dt" sz="half" idx="10"/>
          </p:nvPr>
        </p:nvSpPr>
        <p:spPr/>
        <p:txBody>
          <a:bodyPr/>
          <a:lstStyle/>
          <a:p>
            <a:fld id="{2BD90CEC-E62B-4AD0-965D-D8F28DFB57D7}" type="datetimeFigureOut">
              <a:rPr lang="en-US" smtClean="0"/>
              <a:t>12/12/2023</a:t>
            </a:fld>
            <a:endParaRPr lang="en-US"/>
          </a:p>
        </p:txBody>
      </p:sp>
      <p:sp>
        <p:nvSpPr>
          <p:cNvPr id="5" name="Footer Placeholder 4">
            <a:extLst>
              <a:ext uri="{FF2B5EF4-FFF2-40B4-BE49-F238E27FC236}">
                <a16:creationId xmlns:a16="http://schemas.microsoft.com/office/drawing/2014/main" id="{5B53D5D7-E4FE-9DC3-3C3E-ABBE7F3A27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4DFB65-E1EE-D2F1-ECAF-4565F0F2B323}"/>
              </a:ext>
            </a:extLst>
          </p:cNvPr>
          <p:cNvSpPr>
            <a:spLocks noGrp="1"/>
          </p:cNvSpPr>
          <p:nvPr>
            <p:ph type="sldNum" sz="quarter" idx="12"/>
          </p:nvPr>
        </p:nvSpPr>
        <p:spPr/>
        <p:txBody>
          <a:bodyPr/>
          <a:lstStyle/>
          <a:p>
            <a:fld id="{F828B77B-00CC-4C2C-9BA4-0A4737D3FE2C}" type="slidenum">
              <a:rPr lang="en-US" smtClean="0"/>
              <a:t>‹#›</a:t>
            </a:fld>
            <a:endParaRPr lang="en-US"/>
          </a:p>
        </p:txBody>
      </p:sp>
    </p:spTree>
    <p:extLst>
      <p:ext uri="{BB962C8B-B14F-4D97-AF65-F5344CB8AC3E}">
        <p14:creationId xmlns:p14="http://schemas.microsoft.com/office/powerpoint/2010/main" val="963417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3C356-2D84-FAFF-7C07-08C89FF1A9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DF10D4-EAE7-C521-9647-1736195060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99AF5E-A4A0-AD9F-52D4-50CA48AFC478}"/>
              </a:ext>
            </a:extLst>
          </p:cNvPr>
          <p:cNvSpPr>
            <a:spLocks noGrp="1"/>
          </p:cNvSpPr>
          <p:nvPr>
            <p:ph type="dt" sz="half" idx="10"/>
          </p:nvPr>
        </p:nvSpPr>
        <p:spPr/>
        <p:txBody>
          <a:bodyPr/>
          <a:lstStyle/>
          <a:p>
            <a:fld id="{2BD90CEC-E62B-4AD0-965D-D8F28DFB57D7}" type="datetimeFigureOut">
              <a:rPr lang="en-US" smtClean="0"/>
              <a:t>12/12/2023</a:t>
            </a:fld>
            <a:endParaRPr lang="en-US"/>
          </a:p>
        </p:txBody>
      </p:sp>
      <p:sp>
        <p:nvSpPr>
          <p:cNvPr id="5" name="Footer Placeholder 4">
            <a:extLst>
              <a:ext uri="{FF2B5EF4-FFF2-40B4-BE49-F238E27FC236}">
                <a16:creationId xmlns:a16="http://schemas.microsoft.com/office/drawing/2014/main" id="{78348BD7-556B-CA93-D533-01884DF6A4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587A3-C647-6CB0-24D8-6BF7D1158510}"/>
              </a:ext>
            </a:extLst>
          </p:cNvPr>
          <p:cNvSpPr>
            <a:spLocks noGrp="1"/>
          </p:cNvSpPr>
          <p:nvPr>
            <p:ph type="sldNum" sz="quarter" idx="12"/>
          </p:nvPr>
        </p:nvSpPr>
        <p:spPr/>
        <p:txBody>
          <a:bodyPr/>
          <a:lstStyle/>
          <a:p>
            <a:fld id="{F828B77B-00CC-4C2C-9BA4-0A4737D3FE2C}" type="slidenum">
              <a:rPr lang="en-US" smtClean="0"/>
              <a:t>‹#›</a:t>
            </a:fld>
            <a:endParaRPr lang="en-US"/>
          </a:p>
        </p:txBody>
      </p:sp>
    </p:spTree>
    <p:extLst>
      <p:ext uri="{BB962C8B-B14F-4D97-AF65-F5344CB8AC3E}">
        <p14:creationId xmlns:p14="http://schemas.microsoft.com/office/powerpoint/2010/main" val="1983374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4B2A7D-6782-8E5A-370D-C23801BB52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FF0C79-3E10-F9E3-DF19-FE5BDCEB12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CA2250-9650-1B88-BF0B-C87A8265B79A}"/>
              </a:ext>
            </a:extLst>
          </p:cNvPr>
          <p:cNvSpPr>
            <a:spLocks noGrp="1"/>
          </p:cNvSpPr>
          <p:nvPr>
            <p:ph type="dt" sz="half" idx="10"/>
          </p:nvPr>
        </p:nvSpPr>
        <p:spPr/>
        <p:txBody>
          <a:bodyPr/>
          <a:lstStyle/>
          <a:p>
            <a:fld id="{2BD90CEC-E62B-4AD0-965D-D8F28DFB57D7}" type="datetimeFigureOut">
              <a:rPr lang="en-US" smtClean="0"/>
              <a:t>12/12/2023</a:t>
            </a:fld>
            <a:endParaRPr lang="en-US"/>
          </a:p>
        </p:txBody>
      </p:sp>
      <p:sp>
        <p:nvSpPr>
          <p:cNvPr id="5" name="Footer Placeholder 4">
            <a:extLst>
              <a:ext uri="{FF2B5EF4-FFF2-40B4-BE49-F238E27FC236}">
                <a16:creationId xmlns:a16="http://schemas.microsoft.com/office/drawing/2014/main" id="{45CE4FDB-1549-380A-2D1D-64FCA56BA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A0A887-B6FB-6127-0F7A-8C974937E18C}"/>
              </a:ext>
            </a:extLst>
          </p:cNvPr>
          <p:cNvSpPr>
            <a:spLocks noGrp="1"/>
          </p:cNvSpPr>
          <p:nvPr>
            <p:ph type="sldNum" sz="quarter" idx="12"/>
          </p:nvPr>
        </p:nvSpPr>
        <p:spPr/>
        <p:txBody>
          <a:bodyPr/>
          <a:lstStyle/>
          <a:p>
            <a:fld id="{F828B77B-00CC-4C2C-9BA4-0A4737D3FE2C}" type="slidenum">
              <a:rPr lang="en-US" smtClean="0"/>
              <a:t>‹#›</a:t>
            </a:fld>
            <a:endParaRPr lang="en-US"/>
          </a:p>
        </p:txBody>
      </p:sp>
    </p:spTree>
    <p:extLst>
      <p:ext uri="{BB962C8B-B14F-4D97-AF65-F5344CB8AC3E}">
        <p14:creationId xmlns:p14="http://schemas.microsoft.com/office/powerpoint/2010/main" val="202640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F42B9-EDC6-13D7-4646-D3B6963377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57B21C-0131-AE43-8ED1-14EA5721F6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D0D03-0A55-AEB8-1401-7E99348A11C7}"/>
              </a:ext>
            </a:extLst>
          </p:cNvPr>
          <p:cNvSpPr>
            <a:spLocks noGrp="1"/>
          </p:cNvSpPr>
          <p:nvPr>
            <p:ph type="dt" sz="half" idx="10"/>
          </p:nvPr>
        </p:nvSpPr>
        <p:spPr/>
        <p:txBody>
          <a:bodyPr/>
          <a:lstStyle/>
          <a:p>
            <a:fld id="{2BD90CEC-E62B-4AD0-965D-D8F28DFB57D7}" type="datetimeFigureOut">
              <a:rPr lang="en-US" smtClean="0"/>
              <a:t>12/12/2023</a:t>
            </a:fld>
            <a:endParaRPr lang="en-US"/>
          </a:p>
        </p:txBody>
      </p:sp>
      <p:sp>
        <p:nvSpPr>
          <p:cNvPr id="5" name="Footer Placeholder 4">
            <a:extLst>
              <a:ext uri="{FF2B5EF4-FFF2-40B4-BE49-F238E27FC236}">
                <a16:creationId xmlns:a16="http://schemas.microsoft.com/office/drawing/2014/main" id="{954707A9-521A-BB66-543B-F8ECF6D8C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017980-637E-3123-8407-8AD1CF7BC642}"/>
              </a:ext>
            </a:extLst>
          </p:cNvPr>
          <p:cNvSpPr>
            <a:spLocks noGrp="1"/>
          </p:cNvSpPr>
          <p:nvPr>
            <p:ph type="sldNum" sz="quarter" idx="12"/>
          </p:nvPr>
        </p:nvSpPr>
        <p:spPr/>
        <p:txBody>
          <a:bodyPr/>
          <a:lstStyle/>
          <a:p>
            <a:fld id="{F828B77B-00CC-4C2C-9BA4-0A4737D3FE2C}" type="slidenum">
              <a:rPr lang="en-US" smtClean="0"/>
              <a:t>‹#›</a:t>
            </a:fld>
            <a:endParaRPr lang="en-US"/>
          </a:p>
        </p:txBody>
      </p:sp>
    </p:spTree>
    <p:extLst>
      <p:ext uri="{BB962C8B-B14F-4D97-AF65-F5344CB8AC3E}">
        <p14:creationId xmlns:p14="http://schemas.microsoft.com/office/powerpoint/2010/main" val="8798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D5869-88CA-5E22-B66A-364937E1FD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980E34-E213-FA0A-5714-40EE72F29A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85A0B6-9611-CB8D-E56E-EE0172C1AAE7}"/>
              </a:ext>
            </a:extLst>
          </p:cNvPr>
          <p:cNvSpPr>
            <a:spLocks noGrp="1"/>
          </p:cNvSpPr>
          <p:nvPr>
            <p:ph type="dt" sz="half" idx="10"/>
          </p:nvPr>
        </p:nvSpPr>
        <p:spPr/>
        <p:txBody>
          <a:bodyPr/>
          <a:lstStyle/>
          <a:p>
            <a:fld id="{2BD90CEC-E62B-4AD0-965D-D8F28DFB57D7}" type="datetimeFigureOut">
              <a:rPr lang="en-US" smtClean="0"/>
              <a:t>12/12/2023</a:t>
            </a:fld>
            <a:endParaRPr lang="en-US"/>
          </a:p>
        </p:txBody>
      </p:sp>
      <p:sp>
        <p:nvSpPr>
          <p:cNvPr id="5" name="Footer Placeholder 4">
            <a:extLst>
              <a:ext uri="{FF2B5EF4-FFF2-40B4-BE49-F238E27FC236}">
                <a16:creationId xmlns:a16="http://schemas.microsoft.com/office/drawing/2014/main" id="{582394A4-83B5-B543-5DDF-F1369D69BC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D6E00E-3A31-6081-C2C4-7A73BEF430CC}"/>
              </a:ext>
            </a:extLst>
          </p:cNvPr>
          <p:cNvSpPr>
            <a:spLocks noGrp="1"/>
          </p:cNvSpPr>
          <p:nvPr>
            <p:ph type="sldNum" sz="quarter" idx="12"/>
          </p:nvPr>
        </p:nvSpPr>
        <p:spPr/>
        <p:txBody>
          <a:bodyPr/>
          <a:lstStyle/>
          <a:p>
            <a:fld id="{F828B77B-00CC-4C2C-9BA4-0A4737D3FE2C}" type="slidenum">
              <a:rPr lang="en-US" smtClean="0"/>
              <a:t>‹#›</a:t>
            </a:fld>
            <a:endParaRPr lang="en-US"/>
          </a:p>
        </p:txBody>
      </p:sp>
    </p:spTree>
    <p:extLst>
      <p:ext uri="{BB962C8B-B14F-4D97-AF65-F5344CB8AC3E}">
        <p14:creationId xmlns:p14="http://schemas.microsoft.com/office/powerpoint/2010/main" val="618942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8E586-68AA-946D-3357-046E0E7135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DAAB9-3F13-D14A-3F14-44E03DAC52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74718E-CE0A-0AE4-B592-6B5A0E9452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E97169-9D02-85C4-9F4A-027CBFC0FEBB}"/>
              </a:ext>
            </a:extLst>
          </p:cNvPr>
          <p:cNvSpPr>
            <a:spLocks noGrp="1"/>
          </p:cNvSpPr>
          <p:nvPr>
            <p:ph type="dt" sz="half" idx="10"/>
          </p:nvPr>
        </p:nvSpPr>
        <p:spPr/>
        <p:txBody>
          <a:bodyPr/>
          <a:lstStyle/>
          <a:p>
            <a:fld id="{2BD90CEC-E62B-4AD0-965D-D8F28DFB57D7}" type="datetimeFigureOut">
              <a:rPr lang="en-US" smtClean="0"/>
              <a:t>12/12/2023</a:t>
            </a:fld>
            <a:endParaRPr lang="en-US"/>
          </a:p>
        </p:txBody>
      </p:sp>
      <p:sp>
        <p:nvSpPr>
          <p:cNvPr id="6" name="Footer Placeholder 5">
            <a:extLst>
              <a:ext uri="{FF2B5EF4-FFF2-40B4-BE49-F238E27FC236}">
                <a16:creationId xmlns:a16="http://schemas.microsoft.com/office/drawing/2014/main" id="{54A6F00E-8909-6FFA-618E-B158A214D6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723581-68B2-6A07-67C0-5D042703ED5C}"/>
              </a:ext>
            </a:extLst>
          </p:cNvPr>
          <p:cNvSpPr>
            <a:spLocks noGrp="1"/>
          </p:cNvSpPr>
          <p:nvPr>
            <p:ph type="sldNum" sz="quarter" idx="12"/>
          </p:nvPr>
        </p:nvSpPr>
        <p:spPr/>
        <p:txBody>
          <a:bodyPr/>
          <a:lstStyle/>
          <a:p>
            <a:fld id="{F828B77B-00CC-4C2C-9BA4-0A4737D3FE2C}" type="slidenum">
              <a:rPr lang="en-US" smtClean="0"/>
              <a:t>‹#›</a:t>
            </a:fld>
            <a:endParaRPr lang="en-US"/>
          </a:p>
        </p:txBody>
      </p:sp>
    </p:spTree>
    <p:extLst>
      <p:ext uri="{BB962C8B-B14F-4D97-AF65-F5344CB8AC3E}">
        <p14:creationId xmlns:p14="http://schemas.microsoft.com/office/powerpoint/2010/main" val="1946539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9AAF3-EA45-E183-1EE4-089FD30B71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1D6A20-E419-A489-E5A6-25FB494A57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039CD7-83E4-3499-CC02-C0D2DA11BF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A8EE72-9EB2-CCD2-3F65-0815CB06E8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FBBBEC-BC16-E0D2-BB80-C7F581BC54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C0DA72-2CC2-79DE-6468-15FD0238124E}"/>
              </a:ext>
            </a:extLst>
          </p:cNvPr>
          <p:cNvSpPr>
            <a:spLocks noGrp="1"/>
          </p:cNvSpPr>
          <p:nvPr>
            <p:ph type="dt" sz="half" idx="10"/>
          </p:nvPr>
        </p:nvSpPr>
        <p:spPr/>
        <p:txBody>
          <a:bodyPr/>
          <a:lstStyle/>
          <a:p>
            <a:fld id="{2BD90CEC-E62B-4AD0-965D-D8F28DFB57D7}" type="datetimeFigureOut">
              <a:rPr lang="en-US" smtClean="0"/>
              <a:t>12/12/2023</a:t>
            </a:fld>
            <a:endParaRPr lang="en-US"/>
          </a:p>
        </p:txBody>
      </p:sp>
      <p:sp>
        <p:nvSpPr>
          <p:cNvPr id="8" name="Footer Placeholder 7">
            <a:extLst>
              <a:ext uri="{FF2B5EF4-FFF2-40B4-BE49-F238E27FC236}">
                <a16:creationId xmlns:a16="http://schemas.microsoft.com/office/drawing/2014/main" id="{923E8F30-E1F5-AB4A-0715-6F64406E3C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33F60F-75A9-19A3-8A76-E7AE398F6044}"/>
              </a:ext>
            </a:extLst>
          </p:cNvPr>
          <p:cNvSpPr>
            <a:spLocks noGrp="1"/>
          </p:cNvSpPr>
          <p:nvPr>
            <p:ph type="sldNum" sz="quarter" idx="12"/>
          </p:nvPr>
        </p:nvSpPr>
        <p:spPr/>
        <p:txBody>
          <a:bodyPr/>
          <a:lstStyle/>
          <a:p>
            <a:fld id="{F828B77B-00CC-4C2C-9BA4-0A4737D3FE2C}" type="slidenum">
              <a:rPr lang="en-US" smtClean="0"/>
              <a:t>‹#›</a:t>
            </a:fld>
            <a:endParaRPr lang="en-US"/>
          </a:p>
        </p:txBody>
      </p:sp>
    </p:spTree>
    <p:extLst>
      <p:ext uri="{BB962C8B-B14F-4D97-AF65-F5344CB8AC3E}">
        <p14:creationId xmlns:p14="http://schemas.microsoft.com/office/powerpoint/2010/main" val="3139496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C629E-A67B-E0ED-1089-AEF79664B4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1F5CF2-1625-AF95-402A-8A87D7191EDB}"/>
              </a:ext>
            </a:extLst>
          </p:cNvPr>
          <p:cNvSpPr>
            <a:spLocks noGrp="1"/>
          </p:cNvSpPr>
          <p:nvPr>
            <p:ph type="dt" sz="half" idx="10"/>
          </p:nvPr>
        </p:nvSpPr>
        <p:spPr/>
        <p:txBody>
          <a:bodyPr/>
          <a:lstStyle/>
          <a:p>
            <a:fld id="{2BD90CEC-E62B-4AD0-965D-D8F28DFB57D7}" type="datetimeFigureOut">
              <a:rPr lang="en-US" smtClean="0"/>
              <a:t>12/12/2023</a:t>
            </a:fld>
            <a:endParaRPr lang="en-US"/>
          </a:p>
        </p:txBody>
      </p:sp>
      <p:sp>
        <p:nvSpPr>
          <p:cNvPr id="4" name="Footer Placeholder 3">
            <a:extLst>
              <a:ext uri="{FF2B5EF4-FFF2-40B4-BE49-F238E27FC236}">
                <a16:creationId xmlns:a16="http://schemas.microsoft.com/office/drawing/2014/main" id="{3554C49C-4B36-8D5B-F562-AE6E3F1520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B3FF68-5631-D3D8-3A72-6E523B39408A}"/>
              </a:ext>
            </a:extLst>
          </p:cNvPr>
          <p:cNvSpPr>
            <a:spLocks noGrp="1"/>
          </p:cNvSpPr>
          <p:nvPr>
            <p:ph type="sldNum" sz="quarter" idx="12"/>
          </p:nvPr>
        </p:nvSpPr>
        <p:spPr/>
        <p:txBody>
          <a:bodyPr/>
          <a:lstStyle/>
          <a:p>
            <a:fld id="{F828B77B-00CC-4C2C-9BA4-0A4737D3FE2C}" type="slidenum">
              <a:rPr lang="en-US" smtClean="0"/>
              <a:t>‹#›</a:t>
            </a:fld>
            <a:endParaRPr lang="en-US"/>
          </a:p>
        </p:txBody>
      </p:sp>
    </p:spTree>
    <p:extLst>
      <p:ext uri="{BB962C8B-B14F-4D97-AF65-F5344CB8AC3E}">
        <p14:creationId xmlns:p14="http://schemas.microsoft.com/office/powerpoint/2010/main" val="1428717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F39CB-B141-CC50-9366-315E0C744076}"/>
              </a:ext>
            </a:extLst>
          </p:cNvPr>
          <p:cNvSpPr>
            <a:spLocks noGrp="1"/>
          </p:cNvSpPr>
          <p:nvPr>
            <p:ph type="dt" sz="half" idx="10"/>
          </p:nvPr>
        </p:nvSpPr>
        <p:spPr/>
        <p:txBody>
          <a:bodyPr/>
          <a:lstStyle/>
          <a:p>
            <a:fld id="{2BD90CEC-E62B-4AD0-965D-D8F28DFB57D7}" type="datetimeFigureOut">
              <a:rPr lang="en-US" smtClean="0"/>
              <a:t>12/12/2023</a:t>
            </a:fld>
            <a:endParaRPr lang="en-US"/>
          </a:p>
        </p:txBody>
      </p:sp>
      <p:sp>
        <p:nvSpPr>
          <p:cNvPr id="3" name="Footer Placeholder 2">
            <a:extLst>
              <a:ext uri="{FF2B5EF4-FFF2-40B4-BE49-F238E27FC236}">
                <a16:creationId xmlns:a16="http://schemas.microsoft.com/office/drawing/2014/main" id="{B8137662-5742-806B-B2A2-8B70DECC5F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B61D57-6AAE-EAFE-1394-688AE6367046}"/>
              </a:ext>
            </a:extLst>
          </p:cNvPr>
          <p:cNvSpPr>
            <a:spLocks noGrp="1"/>
          </p:cNvSpPr>
          <p:nvPr>
            <p:ph type="sldNum" sz="quarter" idx="12"/>
          </p:nvPr>
        </p:nvSpPr>
        <p:spPr/>
        <p:txBody>
          <a:bodyPr/>
          <a:lstStyle/>
          <a:p>
            <a:fld id="{F828B77B-00CC-4C2C-9BA4-0A4737D3FE2C}" type="slidenum">
              <a:rPr lang="en-US" smtClean="0"/>
              <a:t>‹#›</a:t>
            </a:fld>
            <a:endParaRPr lang="en-US"/>
          </a:p>
        </p:txBody>
      </p:sp>
    </p:spTree>
    <p:extLst>
      <p:ext uri="{BB962C8B-B14F-4D97-AF65-F5344CB8AC3E}">
        <p14:creationId xmlns:p14="http://schemas.microsoft.com/office/powerpoint/2010/main" val="168299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CDEB-691C-523A-B595-D41B63DE83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B2AC8A-58D7-6EC5-BA5E-7C7046D5D6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FB696C-2F1B-A21E-5907-77827CB9F2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209F9E-06E8-2C57-FAA8-103FDFEBB376}"/>
              </a:ext>
            </a:extLst>
          </p:cNvPr>
          <p:cNvSpPr>
            <a:spLocks noGrp="1"/>
          </p:cNvSpPr>
          <p:nvPr>
            <p:ph type="dt" sz="half" idx="10"/>
          </p:nvPr>
        </p:nvSpPr>
        <p:spPr/>
        <p:txBody>
          <a:bodyPr/>
          <a:lstStyle/>
          <a:p>
            <a:fld id="{2BD90CEC-E62B-4AD0-965D-D8F28DFB57D7}" type="datetimeFigureOut">
              <a:rPr lang="en-US" smtClean="0"/>
              <a:t>12/12/2023</a:t>
            </a:fld>
            <a:endParaRPr lang="en-US"/>
          </a:p>
        </p:txBody>
      </p:sp>
      <p:sp>
        <p:nvSpPr>
          <p:cNvPr id="6" name="Footer Placeholder 5">
            <a:extLst>
              <a:ext uri="{FF2B5EF4-FFF2-40B4-BE49-F238E27FC236}">
                <a16:creationId xmlns:a16="http://schemas.microsoft.com/office/drawing/2014/main" id="{4A8E28F3-01DB-8321-571D-98B3A52A73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85DF26-4346-E713-9910-092FE9B643EF}"/>
              </a:ext>
            </a:extLst>
          </p:cNvPr>
          <p:cNvSpPr>
            <a:spLocks noGrp="1"/>
          </p:cNvSpPr>
          <p:nvPr>
            <p:ph type="sldNum" sz="quarter" idx="12"/>
          </p:nvPr>
        </p:nvSpPr>
        <p:spPr/>
        <p:txBody>
          <a:bodyPr/>
          <a:lstStyle/>
          <a:p>
            <a:fld id="{F828B77B-00CC-4C2C-9BA4-0A4737D3FE2C}" type="slidenum">
              <a:rPr lang="en-US" smtClean="0"/>
              <a:t>‹#›</a:t>
            </a:fld>
            <a:endParaRPr lang="en-US"/>
          </a:p>
        </p:txBody>
      </p:sp>
    </p:spTree>
    <p:extLst>
      <p:ext uri="{BB962C8B-B14F-4D97-AF65-F5344CB8AC3E}">
        <p14:creationId xmlns:p14="http://schemas.microsoft.com/office/powerpoint/2010/main" val="3516383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32710-D2F6-CE67-C1D5-7C0624FBD4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6470DF-8B56-136C-04DD-AEA1F696E1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FBA818-088B-CFE9-2624-6044DD70B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24F492-C5F7-B8BF-9C1B-FBBF944955DF}"/>
              </a:ext>
            </a:extLst>
          </p:cNvPr>
          <p:cNvSpPr>
            <a:spLocks noGrp="1"/>
          </p:cNvSpPr>
          <p:nvPr>
            <p:ph type="dt" sz="half" idx="10"/>
          </p:nvPr>
        </p:nvSpPr>
        <p:spPr/>
        <p:txBody>
          <a:bodyPr/>
          <a:lstStyle/>
          <a:p>
            <a:fld id="{2BD90CEC-E62B-4AD0-965D-D8F28DFB57D7}" type="datetimeFigureOut">
              <a:rPr lang="en-US" smtClean="0"/>
              <a:t>12/12/2023</a:t>
            </a:fld>
            <a:endParaRPr lang="en-US"/>
          </a:p>
        </p:txBody>
      </p:sp>
      <p:sp>
        <p:nvSpPr>
          <p:cNvPr id="6" name="Footer Placeholder 5">
            <a:extLst>
              <a:ext uri="{FF2B5EF4-FFF2-40B4-BE49-F238E27FC236}">
                <a16:creationId xmlns:a16="http://schemas.microsoft.com/office/drawing/2014/main" id="{62A52D23-3C90-2197-A3BD-931FD84186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227CE-D17D-5C84-3EC3-5017D8437110}"/>
              </a:ext>
            </a:extLst>
          </p:cNvPr>
          <p:cNvSpPr>
            <a:spLocks noGrp="1"/>
          </p:cNvSpPr>
          <p:nvPr>
            <p:ph type="sldNum" sz="quarter" idx="12"/>
          </p:nvPr>
        </p:nvSpPr>
        <p:spPr/>
        <p:txBody>
          <a:bodyPr/>
          <a:lstStyle/>
          <a:p>
            <a:fld id="{F828B77B-00CC-4C2C-9BA4-0A4737D3FE2C}" type="slidenum">
              <a:rPr lang="en-US" smtClean="0"/>
              <a:t>‹#›</a:t>
            </a:fld>
            <a:endParaRPr lang="en-US"/>
          </a:p>
        </p:txBody>
      </p:sp>
    </p:spTree>
    <p:extLst>
      <p:ext uri="{BB962C8B-B14F-4D97-AF65-F5344CB8AC3E}">
        <p14:creationId xmlns:p14="http://schemas.microsoft.com/office/powerpoint/2010/main" val="3905063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1CC7C9-97A9-D1A9-9101-545B6EC27E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857813-1F3F-B4FF-C67F-11F7BFCE96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24CF0-9759-E1EE-4C8B-3CE0CB2740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90CEC-E62B-4AD0-965D-D8F28DFB57D7}" type="datetimeFigureOut">
              <a:rPr lang="en-US" smtClean="0"/>
              <a:t>12/12/2023</a:t>
            </a:fld>
            <a:endParaRPr lang="en-US"/>
          </a:p>
        </p:txBody>
      </p:sp>
      <p:sp>
        <p:nvSpPr>
          <p:cNvPr id="5" name="Footer Placeholder 4">
            <a:extLst>
              <a:ext uri="{FF2B5EF4-FFF2-40B4-BE49-F238E27FC236}">
                <a16:creationId xmlns:a16="http://schemas.microsoft.com/office/drawing/2014/main" id="{2870B7CD-3D13-CCFC-CF37-B1587D1A9D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5525F3-2ACA-1059-DE1B-5DA8399F1F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8B77B-00CC-4C2C-9BA4-0A4737D3FE2C}" type="slidenum">
              <a:rPr lang="en-US" smtClean="0"/>
              <a:t>‹#›</a:t>
            </a:fld>
            <a:endParaRPr lang="en-US"/>
          </a:p>
        </p:txBody>
      </p:sp>
    </p:spTree>
    <p:extLst>
      <p:ext uri="{BB962C8B-B14F-4D97-AF65-F5344CB8AC3E}">
        <p14:creationId xmlns:p14="http://schemas.microsoft.com/office/powerpoint/2010/main" val="3991602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04C46-0E1C-4A0B-6AFC-3898C4A93287}"/>
              </a:ext>
            </a:extLst>
          </p:cNvPr>
          <p:cNvSpPr>
            <a:spLocks noGrp="1"/>
          </p:cNvSpPr>
          <p:nvPr>
            <p:ph type="ctrTitle"/>
          </p:nvPr>
        </p:nvSpPr>
        <p:spPr>
          <a:xfrm>
            <a:off x="5297762" y="640080"/>
            <a:ext cx="6251110" cy="3566160"/>
          </a:xfrm>
        </p:spPr>
        <p:txBody>
          <a:bodyPr anchor="b">
            <a:normAutofit/>
          </a:bodyPr>
          <a:lstStyle/>
          <a:p>
            <a:pPr algn="l"/>
            <a:r>
              <a:rPr lang="en-US" sz="5400"/>
              <a:t>NETW191 Final Course Project </a:t>
            </a:r>
          </a:p>
        </p:txBody>
      </p:sp>
      <p:sp>
        <p:nvSpPr>
          <p:cNvPr id="3" name="Subtitle 2">
            <a:extLst>
              <a:ext uri="{FF2B5EF4-FFF2-40B4-BE49-F238E27FC236}">
                <a16:creationId xmlns:a16="http://schemas.microsoft.com/office/drawing/2014/main" id="{028778DF-1B9D-6A0D-6802-EBDAD861A715}"/>
              </a:ext>
            </a:extLst>
          </p:cNvPr>
          <p:cNvSpPr>
            <a:spLocks noGrp="1"/>
          </p:cNvSpPr>
          <p:nvPr>
            <p:ph type="subTitle" idx="1"/>
          </p:nvPr>
        </p:nvSpPr>
        <p:spPr>
          <a:xfrm>
            <a:off x="5297760" y="4636008"/>
            <a:ext cx="6251111" cy="1572768"/>
          </a:xfrm>
        </p:spPr>
        <p:txBody>
          <a:bodyPr>
            <a:normAutofit/>
          </a:bodyPr>
          <a:lstStyle/>
          <a:p>
            <a:pPr algn="l"/>
            <a:r>
              <a:rPr lang="en-US"/>
              <a:t>By: Louimiah Lavinier</a:t>
            </a:r>
          </a:p>
        </p:txBody>
      </p:sp>
      <p:pic>
        <p:nvPicPr>
          <p:cNvPr id="5" name="Picture 4">
            <a:extLst>
              <a:ext uri="{FF2B5EF4-FFF2-40B4-BE49-F238E27FC236}">
                <a16:creationId xmlns:a16="http://schemas.microsoft.com/office/drawing/2014/main" id="{1F9A5C49-1CEF-4C5D-8474-4A4FD45D604B}"/>
              </a:ext>
            </a:extLst>
          </p:cNvPr>
          <p:cNvPicPr>
            <a:picLocks noChangeAspect="1"/>
          </p:cNvPicPr>
          <p:nvPr/>
        </p:nvPicPr>
        <p:blipFill rotWithShape="1">
          <a:blip r:embed="rId2"/>
          <a:srcRect l="33880" r="1179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410719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10820400" cy="4525963"/>
          </a:xfrm>
        </p:spPr>
        <p:txBody>
          <a:bodyPr/>
          <a:lstStyle/>
          <a:p>
            <a:pPr>
              <a:buNone/>
            </a:pPr>
            <a:r>
              <a:rPr lang="en-US" dirty="0">
                <a:latin typeface="+mj-lt"/>
              </a:rPr>
              <a:t>Introduction</a:t>
            </a:r>
          </a:p>
          <a:p>
            <a:pPr>
              <a:buNone/>
            </a:pPr>
            <a:endParaRPr lang="en-US" dirty="0"/>
          </a:p>
          <a:p>
            <a:pPr>
              <a:buNone/>
            </a:pPr>
            <a:endParaRPr lang="en-US" dirty="0"/>
          </a:p>
        </p:txBody>
      </p:sp>
      <p:sp>
        <p:nvSpPr>
          <p:cNvPr id="6" name="Date Placeholder 5">
            <a:extLst>
              <a:ext uri="{FF2B5EF4-FFF2-40B4-BE49-F238E27FC236}">
                <a16:creationId xmlns:a16="http://schemas.microsoft.com/office/drawing/2014/main" id="{752DBF99-4635-D8FC-CDF4-C74A421690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6B7456-318A-432D-8A19-BE20415C6DA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7A68853A-58FE-2C87-C02E-B9B17C588163}"/>
              </a:ext>
            </a:extLst>
          </p:cNvPr>
          <p:cNvSpPr>
            <a:spLocks noGrp="1"/>
          </p:cNvSpPr>
          <p:nvPr>
            <p:ph type="ftr" sz="quarter" idx="11"/>
          </p:nvPr>
        </p:nvSpPr>
        <p:spPr>
          <a:xfrm>
            <a:off x="609601" y="5852319"/>
            <a:ext cx="1082039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2DC67F2-731F-732D-B774-A2DCBEC0C9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47F04-5B4A-4B3A-B7B2-0498BAC8F13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Text Placeholder 6">
            <a:extLst>
              <a:ext uri="{FF2B5EF4-FFF2-40B4-BE49-F238E27FC236}">
                <a16:creationId xmlns:a16="http://schemas.microsoft.com/office/drawing/2014/main" id="{BA6F0537-98B0-B4B3-EA47-689812B94899}"/>
              </a:ext>
            </a:extLst>
          </p:cNvPr>
          <p:cNvSpPr txBox="1">
            <a:spLocks/>
          </p:cNvSpPr>
          <p:nvPr/>
        </p:nvSpPr>
        <p:spPr>
          <a:xfrm>
            <a:off x="914400" y="1954212"/>
            <a:ext cx="10134600" cy="1246188"/>
          </a:xfrm>
          <a:prstGeom prst="rect">
            <a:avLst/>
          </a:prstGeom>
          <a:solidFill>
            <a:schemeClr val="tx2">
              <a:lumMod val="20000"/>
              <a:lumOff val="80000"/>
            </a:schemeClr>
          </a:solidFill>
          <a:ln>
            <a:solidFill>
              <a:schemeClr val="tx1"/>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i="1" dirty="0">
                <a:solidFill>
                  <a:prstClr val="black"/>
                </a:solidFill>
                <a:latin typeface="Calibri"/>
              </a:rPr>
              <a:t>I will be testing the connectivity between computer 1, computer 2, and the SOHO Router on the command line terminal using the ping command.</a:t>
            </a:r>
            <a:endParaRPr kumimoji="0" lang="en-US" sz="20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398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609600" y="2205183"/>
            <a:ext cx="2438400" cy="358601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Take a screenshot of </a:t>
            </a:r>
            <a:r>
              <a:rPr lang="en-US" sz="1800" b="1" dirty="0"/>
              <a:t>the Terminal window</a:t>
            </a:r>
            <a:r>
              <a:rPr lang="en-US" sz="1800" dirty="0"/>
              <a:t>.</a:t>
            </a:r>
          </a:p>
          <a:p>
            <a:pPr marL="0" indent="0">
              <a:buNone/>
            </a:pPr>
            <a:endParaRPr lang="en-US" sz="1800" dirty="0"/>
          </a:p>
          <a:p>
            <a:pPr marL="0" indent="0">
              <a:buNone/>
            </a:pPr>
            <a:r>
              <a:rPr lang="en-US" sz="1800" dirty="0"/>
              <a:t>This screenshot should show </a:t>
            </a:r>
            <a:r>
              <a:rPr lang="en-US" sz="1800" b="1" dirty="0"/>
              <a:t>the IPv4 address of the </a:t>
            </a:r>
            <a:r>
              <a:rPr lang="en-US" sz="1800" b="1" i="1" u="sng" dirty="0"/>
              <a:t>Computer 1</a:t>
            </a:r>
            <a:r>
              <a:rPr lang="en-US" sz="1800" b="1" dirty="0"/>
              <a:t> VM</a:t>
            </a:r>
            <a:r>
              <a:rPr lang="en-US" sz="1800" dirty="0"/>
              <a:t>.</a:t>
            </a:r>
          </a:p>
          <a:p>
            <a:pPr marL="0" indent="0">
              <a:buNone/>
            </a:pPr>
            <a:endParaRPr lang="en-US" sz="1800" dirty="0"/>
          </a:p>
          <a:p>
            <a:pPr marL="0" indent="0">
              <a:buNone/>
            </a:pPr>
            <a:r>
              <a:rPr lang="en-US" sz="1800" dirty="0"/>
              <a:t>This screenshot should also show </a:t>
            </a:r>
            <a:r>
              <a:rPr lang="en-US" sz="1800" b="1" dirty="0"/>
              <a:t>the date/time information </a:t>
            </a:r>
            <a:r>
              <a:rPr lang="en-US" sz="1800" dirty="0"/>
              <a:t>on top of the Terminal window.</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609600" y="762000"/>
            <a:ext cx="2133600" cy="11828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Dynamic IP Address Assignment</a:t>
            </a:r>
          </a:p>
        </p:txBody>
      </p:sp>
      <p:sp>
        <p:nvSpPr>
          <p:cNvPr id="2" name="Date Placeholder 1">
            <a:extLst>
              <a:ext uri="{FF2B5EF4-FFF2-40B4-BE49-F238E27FC236}">
                <a16:creationId xmlns:a16="http://schemas.microsoft.com/office/drawing/2014/main" id="{04BCA5C5-27ED-7126-508C-4B468287FC82}"/>
              </a:ext>
            </a:extLst>
          </p:cNvPr>
          <p:cNvSpPr>
            <a:spLocks noGrp="1"/>
          </p:cNvSpPr>
          <p:nvPr>
            <p:ph type="dt" sz="half" idx="10"/>
          </p:nvPr>
        </p:nvSpPr>
        <p:spPr/>
        <p:txBody>
          <a:bodyPr/>
          <a:lstStyle/>
          <a:p>
            <a:fld id="{E67BA6A4-0FDF-41F3-A658-2A0B5609A1E8}" type="datetime1">
              <a:rPr lang="en-US" smtClean="0"/>
              <a:t>12/12/2023</a:t>
            </a:fld>
            <a:endParaRPr lang="en-US"/>
          </a:p>
        </p:txBody>
      </p:sp>
      <p:sp>
        <p:nvSpPr>
          <p:cNvPr id="4" name="Footer Placeholder 3">
            <a:extLst>
              <a:ext uri="{FF2B5EF4-FFF2-40B4-BE49-F238E27FC236}">
                <a16:creationId xmlns:a16="http://schemas.microsoft.com/office/drawing/2014/main" id="{27139E6A-0F24-A80A-A5B7-9D175AD35744}"/>
              </a:ext>
            </a:extLst>
          </p:cNvPr>
          <p:cNvSpPr>
            <a:spLocks noGrp="1"/>
          </p:cNvSpPr>
          <p:nvPr>
            <p:ph type="ftr" sz="quarter" idx="11"/>
          </p:nvPr>
        </p:nvSpPr>
        <p:spPr>
          <a:xfrm>
            <a:off x="884853" y="6096000"/>
            <a:ext cx="10422294" cy="365125"/>
          </a:xfrm>
        </p:spPr>
        <p:txBody>
          <a:bodyPr/>
          <a:lstStyle/>
          <a:p>
            <a:r>
              <a:rPr lang="en-US" dirty="0">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p>
          <a:p>
            <a:endParaRPr lang="en-US" dirty="0"/>
          </a:p>
        </p:txBody>
      </p:sp>
      <p:sp>
        <p:nvSpPr>
          <p:cNvPr id="6" name="Slide Number Placeholder 5">
            <a:extLst>
              <a:ext uri="{FF2B5EF4-FFF2-40B4-BE49-F238E27FC236}">
                <a16:creationId xmlns:a16="http://schemas.microsoft.com/office/drawing/2014/main" id="{56CE242A-2B6F-714F-9BE1-3A01D86FDCBD}"/>
              </a:ext>
            </a:extLst>
          </p:cNvPr>
          <p:cNvSpPr>
            <a:spLocks noGrp="1"/>
          </p:cNvSpPr>
          <p:nvPr>
            <p:ph type="sldNum" sz="quarter" idx="12"/>
          </p:nvPr>
        </p:nvSpPr>
        <p:spPr/>
        <p:txBody>
          <a:bodyPr/>
          <a:lstStyle/>
          <a:p>
            <a:fld id="{89447F04-5B4A-4B3A-B7B2-0498BAC8F13C}" type="slidenum">
              <a:rPr lang="en-US" smtClean="0"/>
              <a:pPr/>
              <a:t>11</a:t>
            </a:fld>
            <a:endParaRPr lang="en-US"/>
          </a:p>
        </p:txBody>
      </p:sp>
      <p:pic>
        <p:nvPicPr>
          <p:cNvPr id="9" name="Picture 8" descr="A screenshot of a computer&#10;&#10;Description automatically generated">
            <a:extLst>
              <a:ext uri="{FF2B5EF4-FFF2-40B4-BE49-F238E27FC236}">
                <a16:creationId xmlns:a16="http://schemas.microsoft.com/office/drawing/2014/main" id="{ED727CBB-AC7E-536D-5634-CCEF86F83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36525"/>
            <a:ext cx="6557562" cy="563854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609600" y="2205183"/>
            <a:ext cx="2438400" cy="358601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Take a screenshot of </a:t>
            </a:r>
            <a:r>
              <a:rPr lang="en-US" sz="1800" b="1" dirty="0"/>
              <a:t>the Terminal window</a:t>
            </a:r>
            <a:r>
              <a:rPr lang="en-US" sz="1800" dirty="0"/>
              <a:t>.</a:t>
            </a:r>
          </a:p>
          <a:p>
            <a:pPr marL="0" indent="0">
              <a:buNone/>
            </a:pPr>
            <a:endParaRPr lang="en-US" sz="1800" dirty="0"/>
          </a:p>
          <a:p>
            <a:pPr marL="0" indent="0">
              <a:buNone/>
            </a:pPr>
            <a:r>
              <a:rPr lang="en-US" sz="1800" dirty="0"/>
              <a:t>This screenshot should show </a:t>
            </a:r>
            <a:r>
              <a:rPr lang="en-US" sz="1800" b="1" dirty="0"/>
              <a:t>the IPv4 address of the </a:t>
            </a:r>
            <a:r>
              <a:rPr lang="en-US" sz="1800" b="1" i="1" u="sng" dirty="0"/>
              <a:t>Computer 2</a:t>
            </a:r>
            <a:r>
              <a:rPr lang="en-US" sz="1800" b="1" dirty="0"/>
              <a:t> VM</a:t>
            </a:r>
            <a:r>
              <a:rPr lang="en-US" sz="1800" dirty="0"/>
              <a:t>.</a:t>
            </a:r>
          </a:p>
          <a:p>
            <a:pPr marL="0" indent="0">
              <a:buNone/>
            </a:pPr>
            <a:endParaRPr lang="en-US" sz="1800" dirty="0"/>
          </a:p>
          <a:p>
            <a:pPr marL="0" indent="0">
              <a:buNone/>
            </a:pPr>
            <a:r>
              <a:rPr lang="en-US" sz="1800" dirty="0"/>
              <a:t>This screenshot should also show </a:t>
            </a:r>
            <a:r>
              <a:rPr lang="en-US" sz="1800" b="1" dirty="0"/>
              <a:t>the date/time information </a:t>
            </a:r>
            <a:r>
              <a:rPr lang="en-US" sz="1800" dirty="0"/>
              <a:t>on top of the Terminal window.</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609600" y="762000"/>
            <a:ext cx="2133600" cy="11828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Dynamic IP Address Assignment</a:t>
            </a:r>
          </a:p>
        </p:txBody>
      </p:sp>
      <p:sp>
        <p:nvSpPr>
          <p:cNvPr id="2" name="Date Placeholder 1">
            <a:extLst>
              <a:ext uri="{FF2B5EF4-FFF2-40B4-BE49-F238E27FC236}">
                <a16:creationId xmlns:a16="http://schemas.microsoft.com/office/drawing/2014/main" id="{04BCA5C5-27ED-7126-508C-4B468287FC82}"/>
              </a:ext>
            </a:extLst>
          </p:cNvPr>
          <p:cNvSpPr>
            <a:spLocks noGrp="1"/>
          </p:cNvSpPr>
          <p:nvPr>
            <p:ph type="dt" sz="half" idx="10"/>
          </p:nvPr>
        </p:nvSpPr>
        <p:spPr/>
        <p:txBody>
          <a:bodyPr/>
          <a:lstStyle/>
          <a:p>
            <a:fld id="{E67BA6A4-0FDF-41F3-A658-2A0B5609A1E8}" type="datetime1">
              <a:rPr lang="en-US" smtClean="0"/>
              <a:t>12/12/2023</a:t>
            </a:fld>
            <a:endParaRPr lang="en-US"/>
          </a:p>
        </p:txBody>
      </p:sp>
      <p:sp>
        <p:nvSpPr>
          <p:cNvPr id="4" name="Footer Placeholder 3">
            <a:extLst>
              <a:ext uri="{FF2B5EF4-FFF2-40B4-BE49-F238E27FC236}">
                <a16:creationId xmlns:a16="http://schemas.microsoft.com/office/drawing/2014/main" id="{27139E6A-0F24-A80A-A5B7-9D175AD35744}"/>
              </a:ext>
            </a:extLst>
          </p:cNvPr>
          <p:cNvSpPr>
            <a:spLocks noGrp="1"/>
          </p:cNvSpPr>
          <p:nvPr>
            <p:ph type="ftr" sz="quarter" idx="11"/>
          </p:nvPr>
        </p:nvSpPr>
        <p:spPr>
          <a:xfrm>
            <a:off x="1062134" y="6173787"/>
            <a:ext cx="9307286" cy="365125"/>
          </a:xfrm>
        </p:spPr>
        <p:txBody>
          <a:bodyPr/>
          <a:lstStyle/>
          <a:p>
            <a:r>
              <a:rPr lang="en-US" dirty="0">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p>
          <a:p>
            <a:endParaRPr lang="en-US" dirty="0"/>
          </a:p>
        </p:txBody>
      </p:sp>
      <p:sp>
        <p:nvSpPr>
          <p:cNvPr id="6" name="Slide Number Placeholder 5">
            <a:extLst>
              <a:ext uri="{FF2B5EF4-FFF2-40B4-BE49-F238E27FC236}">
                <a16:creationId xmlns:a16="http://schemas.microsoft.com/office/drawing/2014/main" id="{56CE242A-2B6F-714F-9BE1-3A01D86FDCBD}"/>
              </a:ext>
            </a:extLst>
          </p:cNvPr>
          <p:cNvSpPr>
            <a:spLocks noGrp="1"/>
          </p:cNvSpPr>
          <p:nvPr>
            <p:ph type="sldNum" sz="quarter" idx="12"/>
          </p:nvPr>
        </p:nvSpPr>
        <p:spPr/>
        <p:txBody>
          <a:bodyPr/>
          <a:lstStyle/>
          <a:p>
            <a:fld id="{89447F04-5B4A-4B3A-B7B2-0498BAC8F13C}" type="slidenum">
              <a:rPr lang="en-US" smtClean="0"/>
              <a:pPr/>
              <a:t>12</a:t>
            </a:fld>
            <a:endParaRPr lang="en-US"/>
          </a:p>
        </p:txBody>
      </p:sp>
      <p:pic>
        <p:nvPicPr>
          <p:cNvPr id="9" name="Picture 8" descr="A screenshot of a computer&#10;&#10;Description automatically generated">
            <a:extLst>
              <a:ext uri="{FF2B5EF4-FFF2-40B4-BE49-F238E27FC236}">
                <a16:creationId xmlns:a16="http://schemas.microsoft.com/office/drawing/2014/main" id="{FCEAAB56-9E0A-815D-EB94-DFB205DF4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0980" y="136525"/>
            <a:ext cx="6643220" cy="5743108"/>
          </a:xfrm>
          <a:prstGeom prst="rect">
            <a:avLst/>
          </a:prstGeom>
        </p:spPr>
      </p:pic>
    </p:spTree>
    <p:extLst>
      <p:ext uri="{BB962C8B-B14F-4D97-AF65-F5344CB8AC3E}">
        <p14:creationId xmlns:p14="http://schemas.microsoft.com/office/powerpoint/2010/main" val="182280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570DED-E942-4274-A5C5-61D0403EDC64}"/>
              </a:ext>
            </a:extLst>
          </p:cNvPr>
          <p:cNvSpPr txBox="1">
            <a:spLocks/>
          </p:cNvSpPr>
          <p:nvPr/>
        </p:nvSpPr>
        <p:spPr>
          <a:xfrm>
            <a:off x="462280" y="762000"/>
            <a:ext cx="2133600" cy="8382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Connectivity Test</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462280" y="1752600"/>
            <a:ext cx="2661920" cy="3962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Take a screenshot of </a:t>
            </a:r>
            <a:r>
              <a:rPr lang="en-US" sz="1600" b="1" dirty="0"/>
              <a:t>the Terminal window</a:t>
            </a:r>
            <a:r>
              <a:rPr lang="en-US" sz="1600" dirty="0"/>
              <a:t>.</a:t>
            </a:r>
          </a:p>
          <a:p>
            <a:pPr marL="0" indent="0">
              <a:buNone/>
            </a:pPr>
            <a:endParaRPr lang="en-US" sz="1600" dirty="0"/>
          </a:p>
          <a:p>
            <a:pPr marL="0" indent="0">
              <a:buNone/>
            </a:pPr>
            <a:r>
              <a:rPr lang="en-US" sz="1600" dirty="0"/>
              <a:t>This screenshot should show 1) the connectivity test </a:t>
            </a:r>
            <a:r>
              <a:rPr lang="en-US" sz="1600" b="1" dirty="0"/>
              <a:t>FROM the </a:t>
            </a:r>
            <a:r>
              <a:rPr lang="en-US" sz="1600" b="1" i="1" dirty="0"/>
              <a:t>Computer 1</a:t>
            </a:r>
            <a:r>
              <a:rPr lang="en-US" sz="1600" b="1" dirty="0"/>
              <a:t> VM TO the </a:t>
            </a:r>
            <a:r>
              <a:rPr lang="en-US" sz="1600" b="1" i="1" dirty="0"/>
              <a:t>SOHO Router </a:t>
            </a:r>
            <a:r>
              <a:rPr lang="en-US" sz="1600" b="1" dirty="0"/>
              <a:t>VM</a:t>
            </a:r>
            <a:r>
              <a:rPr lang="en-US" sz="1600" dirty="0"/>
              <a:t>, and 2) the connectivity test </a:t>
            </a:r>
            <a:r>
              <a:rPr lang="en-US" sz="1600" b="1" dirty="0"/>
              <a:t>FROM the </a:t>
            </a:r>
            <a:r>
              <a:rPr lang="en-US" sz="1600" b="1" i="1" dirty="0"/>
              <a:t>Computer 1</a:t>
            </a:r>
            <a:r>
              <a:rPr lang="en-US" sz="1600" b="1" dirty="0"/>
              <a:t> VM TO the </a:t>
            </a:r>
            <a:r>
              <a:rPr lang="en-US" sz="1600" b="1" i="1" dirty="0"/>
              <a:t>Computer 2</a:t>
            </a:r>
            <a:r>
              <a:rPr lang="en-US" sz="1600" b="1" dirty="0"/>
              <a:t> VM</a:t>
            </a:r>
            <a:r>
              <a:rPr lang="en-US" sz="1600" dirty="0"/>
              <a:t>.</a:t>
            </a:r>
          </a:p>
          <a:p>
            <a:pPr marL="0" indent="0">
              <a:buNone/>
            </a:pPr>
            <a:endParaRPr lang="en-US" sz="1600" dirty="0"/>
          </a:p>
          <a:p>
            <a:pPr marL="0" indent="0">
              <a:buNone/>
            </a:pPr>
            <a:r>
              <a:rPr lang="en-US" sz="1600" dirty="0"/>
              <a:t>This screenshot should also show </a:t>
            </a:r>
            <a:r>
              <a:rPr lang="en-US" sz="1600" b="1" dirty="0"/>
              <a:t>the date/time information</a:t>
            </a:r>
            <a:r>
              <a:rPr lang="en-US" sz="1600" dirty="0"/>
              <a:t> on top of the Terminal window.</a:t>
            </a:r>
          </a:p>
          <a:p>
            <a:pPr marL="0" indent="0">
              <a:buNone/>
            </a:pPr>
            <a:endParaRPr lang="en-US" sz="1800" dirty="0"/>
          </a:p>
        </p:txBody>
      </p:sp>
      <p:sp>
        <p:nvSpPr>
          <p:cNvPr id="2" name="Date Placeholder 1">
            <a:extLst>
              <a:ext uri="{FF2B5EF4-FFF2-40B4-BE49-F238E27FC236}">
                <a16:creationId xmlns:a16="http://schemas.microsoft.com/office/drawing/2014/main" id="{C909E1C7-1F56-5199-D7CE-663A95C0FE90}"/>
              </a:ext>
            </a:extLst>
          </p:cNvPr>
          <p:cNvSpPr>
            <a:spLocks noGrp="1"/>
          </p:cNvSpPr>
          <p:nvPr>
            <p:ph type="dt" sz="half" idx="10"/>
          </p:nvPr>
        </p:nvSpPr>
        <p:spPr/>
        <p:txBody>
          <a:bodyPr/>
          <a:lstStyle/>
          <a:p>
            <a:fld id="{C90C49E1-55E0-414A-94DA-2932FDFA5CC7}" type="datetime1">
              <a:rPr lang="en-US" smtClean="0"/>
              <a:t>12/12/2023</a:t>
            </a:fld>
            <a:endParaRPr lang="en-US"/>
          </a:p>
        </p:txBody>
      </p:sp>
      <p:sp>
        <p:nvSpPr>
          <p:cNvPr id="6" name="Footer Placeholder 5">
            <a:extLst>
              <a:ext uri="{FF2B5EF4-FFF2-40B4-BE49-F238E27FC236}">
                <a16:creationId xmlns:a16="http://schemas.microsoft.com/office/drawing/2014/main" id="{BAF6CF7A-979A-B1E8-E5CB-FEF4B7DB44B4}"/>
              </a:ext>
            </a:extLst>
          </p:cNvPr>
          <p:cNvSpPr>
            <a:spLocks noGrp="1"/>
          </p:cNvSpPr>
          <p:nvPr>
            <p:ph type="ftr" sz="quarter" idx="11"/>
          </p:nvPr>
        </p:nvSpPr>
        <p:spPr>
          <a:xfrm>
            <a:off x="1184988" y="6173787"/>
            <a:ext cx="9451909" cy="365125"/>
          </a:xfrm>
        </p:spPr>
        <p:txBody>
          <a:bodyPr/>
          <a:lstStyle/>
          <a:p>
            <a:r>
              <a:rPr lang="en-US" dirty="0">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p>
          <a:p>
            <a:endParaRPr lang="en-US" dirty="0"/>
          </a:p>
        </p:txBody>
      </p:sp>
      <p:sp>
        <p:nvSpPr>
          <p:cNvPr id="7" name="Slide Number Placeholder 6">
            <a:extLst>
              <a:ext uri="{FF2B5EF4-FFF2-40B4-BE49-F238E27FC236}">
                <a16:creationId xmlns:a16="http://schemas.microsoft.com/office/drawing/2014/main" id="{35ADFFBE-B9F7-91B6-ACA5-82783B921270}"/>
              </a:ext>
            </a:extLst>
          </p:cNvPr>
          <p:cNvSpPr>
            <a:spLocks noGrp="1"/>
          </p:cNvSpPr>
          <p:nvPr>
            <p:ph type="sldNum" sz="quarter" idx="12"/>
          </p:nvPr>
        </p:nvSpPr>
        <p:spPr/>
        <p:txBody>
          <a:bodyPr/>
          <a:lstStyle/>
          <a:p>
            <a:fld id="{89447F04-5B4A-4B3A-B7B2-0498BAC8F13C}" type="slidenum">
              <a:rPr lang="en-US" smtClean="0"/>
              <a:pPr/>
              <a:t>13</a:t>
            </a:fld>
            <a:endParaRPr lang="en-US"/>
          </a:p>
        </p:txBody>
      </p:sp>
      <p:pic>
        <p:nvPicPr>
          <p:cNvPr id="9" name="Picture 8" descr="A screenshot of a computer&#10;&#10;Description automatically generated">
            <a:extLst>
              <a:ext uri="{FF2B5EF4-FFF2-40B4-BE49-F238E27FC236}">
                <a16:creationId xmlns:a16="http://schemas.microsoft.com/office/drawing/2014/main" id="{090BDCED-CC27-4018-86E8-2AF9E0D1FC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46693"/>
            <a:ext cx="6477000" cy="5621009"/>
          </a:xfrm>
          <a:prstGeom prst="rect">
            <a:avLst/>
          </a:prstGeom>
        </p:spPr>
      </p:pic>
    </p:spTree>
    <p:extLst>
      <p:ext uri="{BB962C8B-B14F-4D97-AF65-F5344CB8AC3E}">
        <p14:creationId xmlns:p14="http://schemas.microsoft.com/office/powerpoint/2010/main" val="3403269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570DED-E942-4274-A5C5-61D0403EDC64}"/>
              </a:ext>
            </a:extLst>
          </p:cNvPr>
          <p:cNvSpPr txBox="1">
            <a:spLocks/>
          </p:cNvSpPr>
          <p:nvPr/>
        </p:nvSpPr>
        <p:spPr>
          <a:xfrm>
            <a:off x="462280" y="762000"/>
            <a:ext cx="2133600" cy="8382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Connectivity Test</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462280" y="1752600"/>
            <a:ext cx="2661920" cy="3962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Take a screenshot of </a:t>
            </a:r>
            <a:r>
              <a:rPr lang="en-US" sz="1600" b="1" dirty="0"/>
              <a:t>the Terminal window</a:t>
            </a:r>
            <a:r>
              <a:rPr lang="en-US" sz="1600" dirty="0"/>
              <a:t>.</a:t>
            </a:r>
          </a:p>
          <a:p>
            <a:pPr marL="0" indent="0">
              <a:buNone/>
            </a:pPr>
            <a:endParaRPr lang="en-US" sz="1600" dirty="0"/>
          </a:p>
          <a:p>
            <a:pPr marL="0" indent="0">
              <a:buNone/>
            </a:pPr>
            <a:r>
              <a:rPr lang="en-US" sz="1600" dirty="0"/>
              <a:t>This screenshot should show 1) the connectivity test </a:t>
            </a:r>
            <a:r>
              <a:rPr lang="en-US" sz="1600" b="1" dirty="0"/>
              <a:t>FROM the </a:t>
            </a:r>
            <a:r>
              <a:rPr lang="en-US" sz="1600" b="1" i="1" dirty="0"/>
              <a:t>Computer 2</a:t>
            </a:r>
            <a:r>
              <a:rPr lang="en-US" sz="1600" b="1" dirty="0"/>
              <a:t> VM TO the </a:t>
            </a:r>
            <a:r>
              <a:rPr lang="en-US" sz="1600" b="1" i="1" dirty="0"/>
              <a:t>SOHO Router </a:t>
            </a:r>
            <a:r>
              <a:rPr lang="en-US" sz="1600" b="1" dirty="0"/>
              <a:t>VM</a:t>
            </a:r>
            <a:r>
              <a:rPr lang="en-US" sz="1600" dirty="0"/>
              <a:t>, and 2) the connectivity test </a:t>
            </a:r>
            <a:r>
              <a:rPr lang="en-US" sz="1600" b="1" dirty="0"/>
              <a:t>FROM the </a:t>
            </a:r>
            <a:r>
              <a:rPr lang="en-US" sz="1600" b="1" i="1" dirty="0"/>
              <a:t>Computer 2</a:t>
            </a:r>
            <a:r>
              <a:rPr lang="en-US" sz="1600" b="1" dirty="0"/>
              <a:t> VM TO the </a:t>
            </a:r>
            <a:r>
              <a:rPr lang="en-US" sz="1600" b="1" i="1" dirty="0"/>
              <a:t>Computer 1</a:t>
            </a:r>
            <a:r>
              <a:rPr lang="en-US" sz="1600" b="1" dirty="0"/>
              <a:t> VM</a:t>
            </a:r>
            <a:r>
              <a:rPr lang="en-US" sz="1600" dirty="0"/>
              <a:t>.</a:t>
            </a:r>
          </a:p>
          <a:p>
            <a:pPr marL="0" indent="0">
              <a:buNone/>
            </a:pPr>
            <a:endParaRPr lang="en-US" sz="1600" dirty="0"/>
          </a:p>
          <a:p>
            <a:pPr marL="0" indent="0">
              <a:buNone/>
            </a:pPr>
            <a:r>
              <a:rPr lang="en-US" sz="1600" dirty="0"/>
              <a:t>This screenshot should also show </a:t>
            </a:r>
            <a:r>
              <a:rPr lang="en-US" sz="1600" b="1" dirty="0"/>
              <a:t>the date/time information</a:t>
            </a:r>
            <a:r>
              <a:rPr lang="en-US" sz="1600" dirty="0"/>
              <a:t> on top of the Terminal window.</a:t>
            </a:r>
          </a:p>
          <a:p>
            <a:pPr marL="0" indent="0">
              <a:buNone/>
            </a:pPr>
            <a:endParaRPr lang="en-US" sz="1800" dirty="0"/>
          </a:p>
        </p:txBody>
      </p:sp>
      <p:sp>
        <p:nvSpPr>
          <p:cNvPr id="2" name="Date Placeholder 1">
            <a:extLst>
              <a:ext uri="{FF2B5EF4-FFF2-40B4-BE49-F238E27FC236}">
                <a16:creationId xmlns:a16="http://schemas.microsoft.com/office/drawing/2014/main" id="{C909E1C7-1F56-5199-D7CE-663A95C0FE90}"/>
              </a:ext>
            </a:extLst>
          </p:cNvPr>
          <p:cNvSpPr>
            <a:spLocks noGrp="1"/>
          </p:cNvSpPr>
          <p:nvPr>
            <p:ph type="dt" sz="half" idx="10"/>
          </p:nvPr>
        </p:nvSpPr>
        <p:spPr/>
        <p:txBody>
          <a:bodyPr/>
          <a:lstStyle/>
          <a:p>
            <a:fld id="{C90C49E1-55E0-414A-94DA-2932FDFA5CC7}" type="datetime1">
              <a:rPr lang="en-US" smtClean="0"/>
              <a:t>12/12/2023</a:t>
            </a:fld>
            <a:endParaRPr lang="en-US"/>
          </a:p>
        </p:txBody>
      </p:sp>
      <p:sp>
        <p:nvSpPr>
          <p:cNvPr id="6" name="Footer Placeholder 5">
            <a:extLst>
              <a:ext uri="{FF2B5EF4-FFF2-40B4-BE49-F238E27FC236}">
                <a16:creationId xmlns:a16="http://schemas.microsoft.com/office/drawing/2014/main" id="{BAF6CF7A-979A-B1E8-E5CB-FEF4B7DB44B4}"/>
              </a:ext>
            </a:extLst>
          </p:cNvPr>
          <p:cNvSpPr>
            <a:spLocks noGrp="1"/>
          </p:cNvSpPr>
          <p:nvPr>
            <p:ph type="ftr" sz="quarter" idx="11"/>
          </p:nvPr>
        </p:nvSpPr>
        <p:spPr>
          <a:xfrm>
            <a:off x="1082352" y="6185321"/>
            <a:ext cx="9470570" cy="365125"/>
          </a:xfrm>
        </p:spPr>
        <p:txBody>
          <a:bodyPr/>
          <a:lstStyle/>
          <a:p>
            <a:r>
              <a:rPr lang="en-US" dirty="0">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p>
          <a:p>
            <a:endParaRPr lang="en-US" dirty="0"/>
          </a:p>
        </p:txBody>
      </p:sp>
      <p:sp>
        <p:nvSpPr>
          <p:cNvPr id="7" name="Slide Number Placeholder 6">
            <a:extLst>
              <a:ext uri="{FF2B5EF4-FFF2-40B4-BE49-F238E27FC236}">
                <a16:creationId xmlns:a16="http://schemas.microsoft.com/office/drawing/2014/main" id="{35ADFFBE-B9F7-91B6-ACA5-82783B921270}"/>
              </a:ext>
            </a:extLst>
          </p:cNvPr>
          <p:cNvSpPr>
            <a:spLocks noGrp="1"/>
          </p:cNvSpPr>
          <p:nvPr>
            <p:ph type="sldNum" sz="quarter" idx="12"/>
          </p:nvPr>
        </p:nvSpPr>
        <p:spPr/>
        <p:txBody>
          <a:bodyPr/>
          <a:lstStyle/>
          <a:p>
            <a:fld id="{89447F04-5B4A-4B3A-B7B2-0498BAC8F13C}" type="slidenum">
              <a:rPr lang="en-US" smtClean="0"/>
              <a:pPr/>
              <a:t>14</a:t>
            </a:fld>
            <a:endParaRPr lang="en-US"/>
          </a:p>
        </p:txBody>
      </p:sp>
      <p:pic>
        <p:nvPicPr>
          <p:cNvPr id="9" name="Picture 8" descr="A screenshot of a computer&#10;&#10;Description automatically generated">
            <a:extLst>
              <a:ext uri="{FF2B5EF4-FFF2-40B4-BE49-F238E27FC236}">
                <a16:creationId xmlns:a16="http://schemas.microsoft.com/office/drawing/2014/main" id="{2EE55214-8F28-104B-0367-9AF9E2EB73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69856"/>
            <a:ext cx="6553200" cy="5658268"/>
          </a:xfrm>
          <a:prstGeom prst="rect">
            <a:avLst/>
          </a:prstGeom>
        </p:spPr>
      </p:pic>
    </p:spTree>
    <p:extLst>
      <p:ext uri="{BB962C8B-B14F-4D97-AF65-F5344CB8AC3E}">
        <p14:creationId xmlns:p14="http://schemas.microsoft.com/office/powerpoint/2010/main" val="772365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10820400" cy="4525963"/>
          </a:xfrm>
        </p:spPr>
        <p:txBody>
          <a:bodyPr/>
          <a:lstStyle/>
          <a:p>
            <a:pPr>
              <a:buNone/>
            </a:pPr>
            <a:r>
              <a:rPr lang="en-US" dirty="0">
                <a:latin typeface="+mj-lt"/>
              </a:rPr>
              <a:t>Conclusions</a:t>
            </a:r>
          </a:p>
          <a:p>
            <a:pPr>
              <a:buNone/>
            </a:pPr>
            <a:endParaRPr lang="en-US" dirty="0"/>
          </a:p>
          <a:p>
            <a:pPr>
              <a:buNone/>
            </a:pPr>
            <a:endParaRPr lang="en-US" dirty="0"/>
          </a:p>
        </p:txBody>
      </p:sp>
      <p:sp>
        <p:nvSpPr>
          <p:cNvPr id="6" name="Date Placeholder 5">
            <a:extLst>
              <a:ext uri="{FF2B5EF4-FFF2-40B4-BE49-F238E27FC236}">
                <a16:creationId xmlns:a16="http://schemas.microsoft.com/office/drawing/2014/main" id="{BB08A437-844B-0A46-D1CA-11669E663E3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1EDA88-21D8-408D-A2E9-4AFEAA74202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C3069626-EABF-32AC-AB6F-784282B9E54E}"/>
              </a:ext>
            </a:extLst>
          </p:cNvPr>
          <p:cNvSpPr>
            <a:spLocks noGrp="1"/>
          </p:cNvSpPr>
          <p:nvPr>
            <p:ph type="ftr" sz="quarter" idx="11"/>
          </p:nvPr>
        </p:nvSpPr>
        <p:spPr>
          <a:xfrm>
            <a:off x="609600" y="5989636"/>
            <a:ext cx="10972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kumimoji="0" lang="en-US" sz="140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002AFE6-AF6D-E099-9162-C9748546B7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47F04-5B4A-4B3A-B7B2-0498BAC8F13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 Placeholder 6">
            <a:extLst>
              <a:ext uri="{FF2B5EF4-FFF2-40B4-BE49-F238E27FC236}">
                <a16:creationId xmlns:a16="http://schemas.microsoft.com/office/drawing/2014/main" id="{32C2E879-4D19-E0F4-7BCB-8243C869EC21}"/>
              </a:ext>
            </a:extLst>
          </p:cNvPr>
          <p:cNvSpPr txBox="1">
            <a:spLocks/>
          </p:cNvSpPr>
          <p:nvPr/>
        </p:nvSpPr>
        <p:spPr>
          <a:xfrm>
            <a:off x="609600" y="2380258"/>
            <a:ext cx="10972800" cy="1582142"/>
          </a:xfrm>
          <a:prstGeom prst="rect">
            <a:avLst/>
          </a:prstGeom>
          <a:solidFill>
            <a:schemeClr val="tx2">
              <a:lumMod val="20000"/>
              <a:lumOff val="80000"/>
            </a:schemeClr>
          </a:solidFill>
          <a:ln>
            <a:solidFill>
              <a:schemeClr val="tx1"/>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800" i="1" dirty="0">
                <a:solidFill>
                  <a:prstClr val="black"/>
                </a:solidFill>
                <a:latin typeface="Calibri"/>
              </a:rPr>
              <a:t>This project was well put together, so I didn’t have any challenges. It was a great hands-on lab exercise that helped me acquire the skills that I would need to check the connection between routers and machines. I was able to use computer 1 to find a connection between the SOHO router and Computer 2. Then I used computer 2 to test the connection with computer 1 and the SOHO router as well making this assignment a success.</a:t>
            </a:r>
            <a:endParaRPr kumimoji="0" lang="en-US" sz="18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0560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609600" y="762000"/>
            <a:ext cx="3486150" cy="45720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3200" dirty="0">
                <a:solidFill>
                  <a:schemeClr val="dk1"/>
                </a:solidFill>
                <a:ea typeface="+mn-ea"/>
                <a:cs typeface="+mn-cs"/>
              </a:rPr>
              <a:t>References</a:t>
            </a:r>
          </a:p>
        </p:txBody>
      </p:sp>
      <p:sp>
        <p:nvSpPr>
          <p:cNvPr id="2" name="Date Placeholder 1">
            <a:extLst>
              <a:ext uri="{FF2B5EF4-FFF2-40B4-BE49-F238E27FC236}">
                <a16:creationId xmlns:a16="http://schemas.microsoft.com/office/drawing/2014/main" id="{ECB2F283-B2D9-8F26-7C57-B5822C185EC3}"/>
              </a:ext>
            </a:extLst>
          </p:cNvPr>
          <p:cNvSpPr>
            <a:spLocks noGrp="1"/>
          </p:cNvSpPr>
          <p:nvPr>
            <p:ph type="dt" sz="half" idx="10"/>
          </p:nvPr>
        </p:nvSpPr>
        <p:spPr/>
        <p:txBody>
          <a:bodyPr/>
          <a:lstStyle/>
          <a:p>
            <a:fld id="{DF43587B-007E-4FA4-BA33-DFBF320C7558}" type="datetime1">
              <a:rPr lang="en-US" smtClean="0"/>
              <a:t>12/12/2023</a:t>
            </a:fld>
            <a:endParaRPr lang="en-US"/>
          </a:p>
        </p:txBody>
      </p:sp>
      <p:sp>
        <p:nvSpPr>
          <p:cNvPr id="10" name="Footer Placeholder 1">
            <a:extLst>
              <a:ext uri="{FF2B5EF4-FFF2-40B4-BE49-F238E27FC236}">
                <a16:creationId xmlns:a16="http://schemas.microsoft.com/office/drawing/2014/main" id="{5BD4BBC9-0464-2C73-7643-4FC74D2801A9}"/>
              </a:ext>
            </a:extLst>
          </p:cNvPr>
          <p:cNvSpPr>
            <a:spLocks noGrp="1"/>
          </p:cNvSpPr>
          <p:nvPr>
            <p:ph type="ftr" sz="quarter" idx="11"/>
          </p:nvPr>
        </p:nvSpPr>
        <p:spPr>
          <a:xfrm>
            <a:off x="609600" y="5989636"/>
            <a:ext cx="10972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kumimoji="0" lang="en-US" sz="140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9B7264EE-380F-CC65-9818-D3E29BFF0251}"/>
              </a:ext>
            </a:extLst>
          </p:cNvPr>
          <p:cNvSpPr>
            <a:spLocks noGrp="1"/>
          </p:cNvSpPr>
          <p:nvPr>
            <p:ph type="sldNum" sz="quarter" idx="12"/>
          </p:nvPr>
        </p:nvSpPr>
        <p:spPr/>
        <p:txBody>
          <a:bodyPr/>
          <a:lstStyle/>
          <a:p>
            <a:fld id="{89447F04-5B4A-4B3A-B7B2-0498BAC8F13C}" type="slidenum">
              <a:rPr lang="en-US" smtClean="0"/>
              <a:pPr/>
              <a:t>16</a:t>
            </a:fld>
            <a:endParaRPr lang="en-US"/>
          </a:p>
        </p:txBody>
      </p:sp>
      <p:sp>
        <p:nvSpPr>
          <p:cNvPr id="9" name="Text Placeholder 6">
            <a:extLst>
              <a:ext uri="{FF2B5EF4-FFF2-40B4-BE49-F238E27FC236}">
                <a16:creationId xmlns:a16="http://schemas.microsoft.com/office/drawing/2014/main" id="{BD253172-2FCC-5CA0-984E-1764E637F7D4}"/>
              </a:ext>
            </a:extLst>
          </p:cNvPr>
          <p:cNvSpPr txBox="1">
            <a:spLocks/>
          </p:cNvSpPr>
          <p:nvPr/>
        </p:nvSpPr>
        <p:spPr>
          <a:xfrm>
            <a:off x="1600200" y="2173636"/>
            <a:ext cx="9210675" cy="1083914"/>
          </a:xfrm>
          <a:prstGeom prst="rect">
            <a:avLst/>
          </a:prstGeom>
          <a:solidFill>
            <a:schemeClr val="tx2">
              <a:lumMod val="20000"/>
              <a:lumOff val="80000"/>
            </a:schemeClr>
          </a:solidFill>
          <a:ln>
            <a:solidFill>
              <a:schemeClr val="tx1"/>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800" i="1" dirty="0">
                <a:solidFill>
                  <a:prstClr val="black"/>
                </a:solidFill>
                <a:latin typeface="Calibri"/>
              </a:rPr>
              <a:t>I followed the lab instructions other than that I didn’t have any references. </a:t>
            </a:r>
            <a:endParaRPr kumimoji="0" lang="en-US" sz="18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7833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5CC50F2E-EF04-4D7A-A09C-5AEF6E5EA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8760E64-5A41-72D1-579F-DC5F0A170A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4507" y="18087"/>
            <a:ext cx="4617491" cy="5468314"/>
          </a:xfrm>
          <a:prstGeom prst="rect">
            <a:avLst/>
          </a:prstGeom>
          <a:ln>
            <a:noFill/>
          </a:ln>
          <a:effectLst>
            <a:outerShdw blurRad="635000" dist="254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F28B2E-697E-FA6F-31A1-A189BA7DA077}"/>
              </a:ext>
            </a:extLst>
          </p:cNvPr>
          <p:cNvSpPr>
            <a:spLocks noGrp="1"/>
          </p:cNvSpPr>
          <p:nvPr>
            <p:ph type="ctrTitle"/>
          </p:nvPr>
        </p:nvSpPr>
        <p:spPr>
          <a:xfrm>
            <a:off x="8079475" y="684945"/>
            <a:ext cx="3520854" cy="4311383"/>
          </a:xfrm>
        </p:spPr>
        <p:txBody>
          <a:bodyPr anchor="ctr">
            <a:normAutofit/>
          </a:bodyPr>
          <a:lstStyle/>
          <a:p>
            <a:pPr algn="l"/>
            <a:br>
              <a:rPr lang="en-US" sz="4000"/>
            </a:br>
            <a:br>
              <a:rPr lang="en-US" sz="4000"/>
            </a:br>
            <a:br>
              <a:rPr lang="en-US" sz="4000"/>
            </a:br>
            <a:r>
              <a:rPr lang="en-US" sz="4000"/>
              <a:t> </a:t>
            </a:r>
            <a:br>
              <a:rPr lang="en-US" sz="4000"/>
            </a:br>
            <a:r>
              <a:rPr lang="en-US" sz="4000"/>
              <a:t>IP Subnetting and Loopback Interfaces</a:t>
            </a:r>
          </a:p>
        </p:txBody>
      </p:sp>
      <p:pic>
        <p:nvPicPr>
          <p:cNvPr id="4" name="Picture 3" descr="Top view of the city">
            <a:extLst>
              <a:ext uri="{FF2B5EF4-FFF2-40B4-BE49-F238E27FC236}">
                <a16:creationId xmlns:a16="http://schemas.microsoft.com/office/drawing/2014/main" id="{2A316486-4E97-1C88-C86E-C10B6D5AA6AB}"/>
              </a:ext>
            </a:extLst>
          </p:cNvPr>
          <p:cNvPicPr>
            <a:picLocks noChangeAspect="1"/>
          </p:cNvPicPr>
          <p:nvPr/>
        </p:nvPicPr>
        <p:blipFill rotWithShape="1">
          <a:blip r:embed="rId2"/>
          <a:srcRect l="9533" r="17045"/>
          <a:stretch/>
        </p:blipFill>
        <p:spPr>
          <a:xfrm>
            <a:off x="-2" y="10"/>
            <a:ext cx="7571799" cy="68579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10820400" cy="4525963"/>
          </a:xfrm>
        </p:spPr>
        <p:txBody>
          <a:bodyPr/>
          <a:lstStyle/>
          <a:p>
            <a:pPr>
              <a:buNone/>
            </a:pPr>
            <a:r>
              <a:rPr lang="en-US" dirty="0">
                <a:latin typeface="+mj-lt"/>
              </a:rPr>
              <a:t>Introduction</a:t>
            </a:r>
          </a:p>
          <a:p>
            <a:pPr>
              <a:buNone/>
            </a:pPr>
            <a:endParaRPr lang="en-US" dirty="0"/>
          </a:p>
          <a:p>
            <a:pPr>
              <a:buNone/>
            </a:pPr>
            <a:endParaRPr lang="en-US" dirty="0"/>
          </a:p>
        </p:txBody>
      </p:sp>
      <p:sp>
        <p:nvSpPr>
          <p:cNvPr id="6" name="Date Placeholder 5">
            <a:extLst>
              <a:ext uri="{FF2B5EF4-FFF2-40B4-BE49-F238E27FC236}">
                <a16:creationId xmlns:a16="http://schemas.microsoft.com/office/drawing/2014/main" id="{752DBF99-4635-D8FC-CDF4-C74A421690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6B7456-318A-432D-8A19-BE20415C6DA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7A68853A-58FE-2C87-C02E-B9B17C588163}"/>
              </a:ext>
            </a:extLst>
          </p:cNvPr>
          <p:cNvSpPr>
            <a:spLocks noGrp="1"/>
          </p:cNvSpPr>
          <p:nvPr>
            <p:ph type="ftr" sz="quarter" idx="11"/>
          </p:nvPr>
        </p:nvSpPr>
        <p:spPr>
          <a:xfrm>
            <a:off x="1175657" y="5807075"/>
            <a:ext cx="932128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2DC67F2-731F-732D-B774-A2DCBEC0C9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47F04-5B4A-4B3A-B7B2-0498BAC8F13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Text Placeholder 6">
            <a:extLst>
              <a:ext uri="{FF2B5EF4-FFF2-40B4-BE49-F238E27FC236}">
                <a16:creationId xmlns:a16="http://schemas.microsoft.com/office/drawing/2014/main" id="{BA6F0537-98B0-B4B3-EA47-689812B94899}"/>
              </a:ext>
            </a:extLst>
          </p:cNvPr>
          <p:cNvSpPr txBox="1">
            <a:spLocks/>
          </p:cNvSpPr>
          <p:nvPr/>
        </p:nvSpPr>
        <p:spPr>
          <a:xfrm>
            <a:off x="1104900" y="1954213"/>
            <a:ext cx="10248900" cy="1474788"/>
          </a:xfrm>
          <a:prstGeom prst="rect">
            <a:avLst/>
          </a:prstGeom>
          <a:solidFill>
            <a:schemeClr val="tx2">
              <a:lumMod val="20000"/>
              <a:lumOff val="80000"/>
            </a:schemeClr>
          </a:solidFill>
          <a:ln>
            <a:solidFill>
              <a:schemeClr val="tx1"/>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800" i="1" dirty="0">
                <a:solidFill>
                  <a:prstClr val="black"/>
                </a:solidFill>
                <a:latin typeface="Calibri"/>
              </a:rPr>
              <a:t>I will be performing a subnetting operation to full out the rest of the subnetting table below. Then I will create Loopback 1 and Loopback 2 interfaces on the SOHO router using the proper first usable addresses and subnet masks for each Loopback interface. Then I will do a connectivity check of the loopback interfaces on the SOHO router using computer 1.</a:t>
            </a:r>
            <a:endParaRPr kumimoji="0" lang="en-US" sz="18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5155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731519" y="3778248"/>
            <a:ext cx="10820400" cy="194310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table should include </a:t>
            </a:r>
            <a:r>
              <a:rPr lang="en-US" sz="1800" b="1" dirty="0"/>
              <a:t>two /25 subnets</a:t>
            </a:r>
            <a:r>
              <a:rPr lang="en-US" sz="1800" dirty="0"/>
              <a:t>, listing </a:t>
            </a:r>
          </a:p>
          <a:p>
            <a:r>
              <a:rPr lang="en-US" sz="1800" dirty="0"/>
              <a:t>Subnet notation</a:t>
            </a:r>
          </a:p>
          <a:p>
            <a:r>
              <a:rPr lang="en-US" sz="1800" dirty="0"/>
              <a:t>Network address</a:t>
            </a:r>
          </a:p>
          <a:p>
            <a:r>
              <a:rPr lang="en-US" sz="1800" dirty="0"/>
              <a:t>First usable host address</a:t>
            </a:r>
          </a:p>
          <a:p>
            <a:r>
              <a:rPr lang="en-US" sz="1800" dirty="0"/>
              <a:t>Last usable host address</a:t>
            </a:r>
          </a:p>
          <a:p>
            <a:r>
              <a:rPr lang="en-US" sz="1800" dirty="0"/>
              <a:t>Broadcast address</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381000" y="762001"/>
            <a:ext cx="3073400" cy="5333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IP Subnetting</a:t>
            </a:r>
          </a:p>
        </p:txBody>
      </p:sp>
      <p:sp>
        <p:nvSpPr>
          <p:cNvPr id="2" name="Date Placeholder 1">
            <a:extLst>
              <a:ext uri="{FF2B5EF4-FFF2-40B4-BE49-F238E27FC236}">
                <a16:creationId xmlns:a16="http://schemas.microsoft.com/office/drawing/2014/main" id="{04BCA5C5-27ED-7126-508C-4B468287FC82}"/>
              </a:ext>
            </a:extLst>
          </p:cNvPr>
          <p:cNvSpPr>
            <a:spLocks noGrp="1"/>
          </p:cNvSpPr>
          <p:nvPr>
            <p:ph type="dt" sz="half" idx="10"/>
          </p:nvPr>
        </p:nvSpPr>
        <p:spPr/>
        <p:txBody>
          <a:bodyPr/>
          <a:lstStyle/>
          <a:p>
            <a:fld id="{E67BA6A4-0FDF-41F3-A658-2A0B5609A1E8}" type="datetime1">
              <a:rPr lang="en-US" smtClean="0"/>
              <a:t>12/12/2023</a:t>
            </a:fld>
            <a:endParaRPr lang="en-US"/>
          </a:p>
        </p:txBody>
      </p:sp>
      <p:sp>
        <p:nvSpPr>
          <p:cNvPr id="4" name="Footer Placeholder 3">
            <a:extLst>
              <a:ext uri="{FF2B5EF4-FFF2-40B4-BE49-F238E27FC236}">
                <a16:creationId xmlns:a16="http://schemas.microsoft.com/office/drawing/2014/main" id="{27139E6A-0F24-A80A-A5B7-9D175AD35744}"/>
              </a:ext>
            </a:extLst>
          </p:cNvPr>
          <p:cNvSpPr>
            <a:spLocks noGrp="1"/>
          </p:cNvSpPr>
          <p:nvPr>
            <p:ph type="ftr" sz="quarter" idx="11"/>
          </p:nvPr>
        </p:nvSpPr>
        <p:spPr/>
        <p:txBody>
          <a:bodyPr/>
          <a:lstStyle/>
          <a:p>
            <a:r>
              <a:rPr lang="en-US" dirty="0">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p>
          <a:p>
            <a:endParaRPr lang="en-US" dirty="0"/>
          </a:p>
        </p:txBody>
      </p:sp>
      <p:sp>
        <p:nvSpPr>
          <p:cNvPr id="6" name="Slide Number Placeholder 5">
            <a:extLst>
              <a:ext uri="{FF2B5EF4-FFF2-40B4-BE49-F238E27FC236}">
                <a16:creationId xmlns:a16="http://schemas.microsoft.com/office/drawing/2014/main" id="{56CE242A-2B6F-714F-9BE1-3A01D86FDCBD}"/>
              </a:ext>
            </a:extLst>
          </p:cNvPr>
          <p:cNvSpPr>
            <a:spLocks noGrp="1"/>
          </p:cNvSpPr>
          <p:nvPr>
            <p:ph type="sldNum" sz="quarter" idx="12"/>
          </p:nvPr>
        </p:nvSpPr>
        <p:spPr/>
        <p:txBody>
          <a:bodyPr/>
          <a:lstStyle/>
          <a:p>
            <a:fld id="{89447F04-5B4A-4B3A-B7B2-0498BAC8F13C}" type="slidenum">
              <a:rPr lang="en-US" smtClean="0"/>
              <a:pPr/>
              <a:t>19</a:t>
            </a:fld>
            <a:endParaRPr lang="en-US"/>
          </a:p>
        </p:txBody>
      </p:sp>
      <p:graphicFrame>
        <p:nvGraphicFramePr>
          <p:cNvPr id="8" name="Table 7">
            <a:extLst>
              <a:ext uri="{FF2B5EF4-FFF2-40B4-BE49-F238E27FC236}">
                <a16:creationId xmlns:a16="http://schemas.microsoft.com/office/drawing/2014/main" id="{9C1D1429-FB2D-FA82-03D7-032B65E51C57}"/>
              </a:ext>
            </a:extLst>
          </p:cNvPr>
          <p:cNvGraphicFramePr>
            <a:graphicFrameLocks noGrp="1"/>
          </p:cNvGraphicFramePr>
          <p:nvPr/>
        </p:nvGraphicFramePr>
        <p:xfrm>
          <a:off x="761999" y="1549402"/>
          <a:ext cx="10820400" cy="2108198"/>
        </p:xfrm>
        <a:graphic>
          <a:graphicData uri="http://schemas.openxmlformats.org/drawingml/2006/table">
            <a:tbl>
              <a:tblPr firstRow="1" bandRow="1">
                <a:tableStyleId>{5C22544A-7EE6-4342-B048-85BDC9FD1C3A}</a:tableStyleId>
              </a:tblPr>
              <a:tblGrid>
                <a:gridCol w="1035800">
                  <a:extLst>
                    <a:ext uri="{9D8B030D-6E8A-4147-A177-3AD203B41FA5}">
                      <a16:colId xmlns:a16="http://schemas.microsoft.com/office/drawing/2014/main" val="20000"/>
                    </a:ext>
                  </a:extLst>
                </a:gridCol>
                <a:gridCol w="1202268">
                  <a:extLst>
                    <a:ext uri="{9D8B030D-6E8A-4147-A177-3AD203B41FA5}">
                      <a16:colId xmlns:a16="http://schemas.microsoft.com/office/drawing/2014/main" val="20001"/>
                    </a:ext>
                  </a:extLst>
                </a:gridCol>
                <a:gridCol w="1942125">
                  <a:extLst>
                    <a:ext uri="{9D8B030D-6E8A-4147-A177-3AD203B41FA5}">
                      <a16:colId xmlns:a16="http://schemas.microsoft.com/office/drawing/2014/main" val="20002"/>
                    </a:ext>
                  </a:extLst>
                </a:gridCol>
                <a:gridCol w="1572196">
                  <a:extLst>
                    <a:ext uri="{9D8B030D-6E8A-4147-A177-3AD203B41FA5}">
                      <a16:colId xmlns:a16="http://schemas.microsoft.com/office/drawing/2014/main" val="738487121"/>
                    </a:ext>
                  </a:extLst>
                </a:gridCol>
                <a:gridCol w="1664678">
                  <a:extLst>
                    <a:ext uri="{9D8B030D-6E8A-4147-A177-3AD203B41FA5}">
                      <a16:colId xmlns:a16="http://schemas.microsoft.com/office/drawing/2014/main" val="503619676"/>
                    </a:ext>
                  </a:extLst>
                </a:gridCol>
                <a:gridCol w="1664678">
                  <a:extLst>
                    <a:ext uri="{9D8B030D-6E8A-4147-A177-3AD203B41FA5}">
                      <a16:colId xmlns:a16="http://schemas.microsoft.com/office/drawing/2014/main" val="3161054981"/>
                    </a:ext>
                  </a:extLst>
                </a:gridCol>
                <a:gridCol w="1738655">
                  <a:extLst>
                    <a:ext uri="{9D8B030D-6E8A-4147-A177-3AD203B41FA5}">
                      <a16:colId xmlns:a16="http://schemas.microsoft.com/office/drawing/2014/main" val="1827004946"/>
                    </a:ext>
                  </a:extLst>
                </a:gridCol>
              </a:tblGrid>
              <a:tr h="1108858">
                <a:tc>
                  <a:txBody>
                    <a:bodyPr/>
                    <a:lstStyle/>
                    <a:p>
                      <a:pPr algn="ctr"/>
                      <a:r>
                        <a:rPr lang="en-US" sz="1600" dirty="0"/>
                        <a:t>Subnet ID</a:t>
                      </a:r>
                    </a:p>
                  </a:txBody>
                  <a:tcPr anchor="ctr"/>
                </a:tc>
                <a:tc>
                  <a:txBody>
                    <a:bodyPr/>
                    <a:lstStyle/>
                    <a:p>
                      <a:pPr algn="ctr"/>
                      <a:r>
                        <a:rPr lang="en-US" sz="1600" dirty="0"/>
                        <a:t>Network Mask</a:t>
                      </a:r>
                    </a:p>
                    <a:p>
                      <a:pPr algn="ctr"/>
                      <a:r>
                        <a:rPr lang="en-US" sz="1600" dirty="0"/>
                        <a:t>(/prefix)</a:t>
                      </a:r>
                    </a:p>
                  </a:txBody>
                  <a:tcPr anchor="ctr"/>
                </a:tc>
                <a:tc>
                  <a:txBody>
                    <a:bodyPr/>
                    <a:lstStyle/>
                    <a:p>
                      <a:pPr algn="ctr"/>
                      <a:r>
                        <a:rPr lang="en-US" sz="1600" dirty="0"/>
                        <a:t>Network Mask</a:t>
                      </a:r>
                    </a:p>
                    <a:p>
                      <a:pPr algn="ctr"/>
                      <a:r>
                        <a:rPr lang="en-US" sz="1600" dirty="0"/>
                        <a:t>(Dotted decimal)</a:t>
                      </a:r>
                    </a:p>
                  </a:txBody>
                  <a:tcPr anchor="ctr"/>
                </a:tc>
                <a:tc>
                  <a:txBody>
                    <a:bodyPr/>
                    <a:lstStyle/>
                    <a:p>
                      <a:pPr algn="ctr"/>
                      <a:r>
                        <a:rPr lang="en-US" sz="1600" dirty="0"/>
                        <a:t>Network Address</a:t>
                      </a:r>
                    </a:p>
                  </a:txBody>
                  <a:tcPr anchor="ctr"/>
                </a:tc>
                <a:tc>
                  <a:txBody>
                    <a:bodyPr/>
                    <a:lstStyle/>
                    <a:p>
                      <a:pPr algn="ctr"/>
                      <a:r>
                        <a:rPr lang="en-US" sz="1600" dirty="0"/>
                        <a:t>First Usable Host Address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Last Usable Host Address</a:t>
                      </a:r>
                    </a:p>
                  </a:txBody>
                  <a:tcPr anchor="ctr"/>
                </a:tc>
                <a:tc>
                  <a:txBody>
                    <a:bodyPr/>
                    <a:lstStyle/>
                    <a:p>
                      <a:pPr algn="ctr"/>
                      <a:r>
                        <a:rPr lang="en-US" sz="1600" dirty="0"/>
                        <a:t>Broadcast</a:t>
                      </a:r>
                    </a:p>
                    <a:p>
                      <a:pPr algn="ctr"/>
                      <a:r>
                        <a:rPr lang="en-US" sz="1600" dirty="0"/>
                        <a:t>Address</a:t>
                      </a:r>
                    </a:p>
                  </a:txBody>
                  <a:tcPr anchor="ctr"/>
                </a:tc>
                <a:extLst>
                  <a:ext uri="{0D108BD9-81ED-4DB2-BD59-A6C34878D82A}">
                    <a16:rowId xmlns:a16="http://schemas.microsoft.com/office/drawing/2014/main" val="10000"/>
                  </a:ext>
                </a:extLst>
              </a:tr>
              <a:tr h="499670">
                <a:tc>
                  <a:txBody>
                    <a:bodyPr/>
                    <a:lstStyle/>
                    <a:p>
                      <a:pPr algn="ctr"/>
                      <a:r>
                        <a:rPr lang="en-US" sz="1600" dirty="0">
                          <a:solidFill>
                            <a:schemeClr val="tx1">
                              <a:lumMod val="50000"/>
                              <a:lumOff val="50000"/>
                            </a:schemeClr>
                          </a:solidFill>
                        </a:rPr>
                        <a:t>0</a:t>
                      </a:r>
                    </a:p>
                  </a:txBody>
                  <a:tcPr anchor="ctr"/>
                </a:tc>
                <a:tc>
                  <a:txBody>
                    <a:bodyPr/>
                    <a:lstStyle/>
                    <a:p>
                      <a:pPr algn="ctr"/>
                      <a:r>
                        <a:rPr lang="en-US" sz="1600" baseline="0" dirty="0">
                          <a:solidFill>
                            <a:schemeClr val="tx1">
                              <a:lumMod val="50000"/>
                              <a:lumOff val="50000"/>
                            </a:schemeClr>
                          </a:solidFill>
                        </a:rPr>
                        <a:t>/25</a:t>
                      </a:r>
                    </a:p>
                  </a:txBody>
                  <a:tcPr anchor="ctr"/>
                </a:tc>
                <a:tc>
                  <a:txBody>
                    <a:bodyPr/>
                    <a:lstStyle/>
                    <a:p>
                      <a:pPr algn="ctr"/>
                      <a:r>
                        <a:rPr lang="en-US" sz="1600" b="1" dirty="0">
                          <a:solidFill>
                            <a:schemeClr val="tx1"/>
                          </a:solidFill>
                        </a:rPr>
                        <a:t>255.255.255.128</a:t>
                      </a:r>
                    </a:p>
                  </a:txBody>
                  <a:tcPr anchor="ctr"/>
                </a:tc>
                <a:tc>
                  <a:txBody>
                    <a:bodyPr/>
                    <a:lstStyle/>
                    <a:p>
                      <a:pPr algn="ctr"/>
                      <a:r>
                        <a:rPr lang="en-US" sz="1600" dirty="0">
                          <a:solidFill>
                            <a:schemeClr val="tx1">
                              <a:lumMod val="50000"/>
                              <a:lumOff val="50000"/>
                            </a:schemeClr>
                          </a:solidFill>
                        </a:rPr>
                        <a:t>192.168.5.0</a:t>
                      </a:r>
                    </a:p>
                  </a:txBody>
                  <a:tcPr anchor="ctr"/>
                </a:tc>
                <a:tc>
                  <a:txBody>
                    <a:bodyPr/>
                    <a:lstStyle/>
                    <a:p>
                      <a:pPr algn="ctr"/>
                      <a:r>
                        <a:rPr lang="en-US" sz="1600" dirty="0">
                          <a:solidFill>
                            <a:schemeClr val="tx1">
                              <a:lumMod val="50000"/>
                              <a:lumOff val="50000"/>
                            </a:schemeClr>
                          </a:solidFill>
                        </a:rPr>
                        <a:t>192.168.5.1</a:t>
                      </a:r>
                    </a:p>
                  </a:txBody>
                  <a:tcPr anchor="ctr"/>
                </a:tc>
                <a:tc>
                  <a:txBody>
                    <a:bodyPr/>
                    <a:lstStyle/>
                    <a:p>
                      <a:pPr algn="ctr"/>
                      <a:r>
                        <a:rPr lang="en-US" sz="1600" b="1" dirty="0">
                          <a:solidFill>
                            <a:schemeClr val="tx1"/>
                          </a:solidFill>
                        </a:rPr>
                        <a:t>192.168.5.126</a:t>
                      </a:r>
                    </a:p>
                  </a:txBody>
                  <a:tcPr anchor="ctr"/>
                </a:tc>
                <a:tc>
                  <a:txBody>
                    <a:bodyPr/>
                    <a:lstStyle/>
                    <a:p>
                      <a:pPr algn="ctr"/>
                      <a:r>
                        <a:rPr lang="en-US" sz="1600" dirty="0">
                          <a:solidFill>
                            <a:schemeClr val="tx1">
                              <a:lumMod val="50000"/>
                              <a:lumOff val="50000"/>
                            </a:schemeClr>
                          </a:solidFill>
                        </a:rPr>
                        <a:t>192.168.5.127</a:t>
                      </a:r>
                    </a:p>
                  </a:txBody>
                  <a:tcPr anchor="ctr"/>
                </a:tc>
                <a:extLst>
                  <a:ext uri="{0D108BD9-81ED-4DB2-BD59-A6C34878D82A}">
                    <a16:rowId xmlns:a16="http://schemas.microsoft.com/office/drawing/2014/main" val="10001"/>
                  </a:ext>
                </a:extLst>
              </a:tr>
              <a:tr h="4996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tx1">
                              <a:lumMod val="50000"/>
                              <a:lumOff val="50000"/>
                            </a:schemeClr>
                          </a:solidFill>
                        </a:rPr>
                        <a:t>1</a:t>
                      </a:r>
                    </a:p>
                  </a:txBody>
                  <a:tcPr anchor="ctr"/>
                </a:tc>
                <a:tc>
                  <a:txBody>
                    <a:bodyPr/>
                    <a:lstStyle/>
                    <a:p>
                      <a:pPr algn="ctr"/>
                      <a:r>
                        <a:rPr lang="en-US" sz="1600" b="1" baseline="0" dirty="0">
                          <a:solidFill>
                            <a:schemeClr val="tx1"/>
                          </a:solidFill>
                        </a:rPr>
                        <a:t>/25</a:t>
                      </a:r>
                    </a:p>
                  </a:txBody>
                  <a:tcPr anchor="ctr"/>
                </a:tc>
                <a:tc>
                  <a:txBody>
                    <a:bodyPr/>
                    <a:lstStyle/>
                    <a:p>
                      <a:pPr algn="ctr"/>
                      <a:r>
                        <a:rPr lang="en-US" sz="1600" dirty="0">
                          <a:solidFill>
                            <a:schemeClr val="tx1">
                              <a:lumMod val="50000"/>
                              <a:lumOff val="50000"/>
                            </a:schemeClr>
                          </a:solidFill>
                        </a:rPr>
                        <a:t>255.255.255.128</a:t>
                      </a:r>
                    </a:p>
                  </a:txBody>
                  <a:tcPr anchor="ctr"/>
                </a:tc>
                <a:tc>
                  <a:txBody>
                    <a:bodyPr/>
                    <a:lstStyle/>
                    <a:p>
                      <a:pPr algn="ctr"/>
                      <a:r>
                        <a:rPr lang="en-US" sz="1600" b="1" dirty="0">
                          <a:solidFill>
                            <a:schemeClr val="tx1"/>
                          </a:solidFill>
                        </a:rPr>
                        <a:t>192.168.5.128</a:t>
                      </a:r>
                    </a:p>
                  </a:txBody>
                  <a:tcPr anchor="ctr"/>
                </a:tc>
                <a:tc>
                  <a:txBody>
                    <a:bodyPr/>
                    <a:lstStyle/>
                    <a:p>
                      <a:pPr algn="ctr"/>
                      <a:r>
                        <a:rPr lang="en-US" sz="1600" dirty="0">
                          <a:solidFill>
                            <a:schemeClr val="tx1">
                              <a:lumMod val="50000"/>
                              <a:lumOff val="50000"/>
                            </a:schemeClr>
                          </a:solidFill>
                        </a:rPr>
                        <a:t>192.168.5.129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50000"/>
                              <a:lumOff val="50000"/>
                            </a:schemeClr>
                          </a:solidFill>
                        </a:rPr>
                        <a:t>192.168.5.254</a:t>
                      </a:r>
                    </a:p>
                  </a:txBody>
                  <a:tcPr anchor="ctr"/>
                </a:tc>
                <a:tc>
                  <a:txBody>
                    <a:bodyPr/>
                    <a:lstStyle/>
                    <a:p>
                      <a:pPr algn="ctr"/>
                      <a:r>
                        <a:rPr lang="en-US" sz="1600" b="1" dirty="0">
                          <a:solidFill>
                            <a:schemeClr val="tx1"/>
                          </a:solidFill>
                        </a:rPr>
                        <a:t>192.168.5.255</a:t>
                      </a:r>
                    </a:p>
                  </a:txBody>
                  <a:tcPr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4F52D-ACC0-5035-DA12-253B60EA0E7E}"/>
              </a:ext>
            </a:extLst>
          </p:cNvPr>
          <p:cNvSpPr>
            <a:spLocks noGrp="1"/>
          </p:cNvSpPr>
          <p:nvPr>
            <p:ph type="title"/>
          </p:nvPr>
        </p:nvSpPr>
        <p:spPr/>
        <p:txBody>
          <a:bodyPr>
            <a:normAutofit/>
          </a:bodyPr>
          <a:lstStyle/>
          <a:p>
            <a:r>
              <a:rPr lang="en-US" sz="5400"/>
              <a:t>Introduction</a:t>
            </a:r>
          </a:p>
        </p:txBody>
      </p:sp>
      <p:sp>
        <p:nvSpPr>
          <p:cNvPr id="3" name="Content Placeholder 2">
            <a:extLst>
              <a:ext uri="{FF2B5EF4-FFF2-40B4-BE49-F238E27FC236}">
                <a16:creationId xmlns:a16="http://schemas.microsoft.com/office/drawing/2014/main" id="{D24D4A0D-8E34-1423-65BC-A8B723375A3A}"/>
              </a:ext>
            </a:extLst>
          </p:cNvPr>
          <p:cNvSpPr>
            <a:spLocks noGrp="1"/>
          </p:cNvSpPr>
          <p:nvPr>
            <p:ph idx="1"/>
          </p:nvPr>
        </p:nvSpPr>
        <p:spPr>
          <a:xfrm>
            <a:off x="838200" y="1929384"/>
            <a:ext cx="10515600" cy="4251960"/>
          </a:xfrm>
        </p:spPr>
        <p:txBody>
          <a:bodyPr>
            <a:normAutofit/>
          </a:bodyPr>
          <a:lstStyle/>
          <a:p>
            <a:pPr marL="0" indent="0">
              <a:buNone/>
            </a:pPr>
            <a:r>
              <a:rPr lang="en-US" sz="2200" dirty="0"/>
              <a:t>I allocated an IPv4 address to the SOHO router and ensured that computer 1 is successfully obtaining the new IPv4 address. To examine the connectivity between computer 1, computer 2, and the SOHO Router, I utilized the ping command on the command line terminal. Additionally, I performed a subnetting operation to complete the remaining entries in the subnetting table provided. Subsequently, I established Loopback 1 and Loopback 2 interfaces on the SOHO router, assigning appropriate first usable addresses and subnet masks to each Loopback interface. Afterwards, I conducted a connectivity assessment of the loopback interfaces on the SOHO router using computer 1. To visually represent the interconnection of the Computer 1 VM, Computer 2 VM, and the SOHO Router VM, I employed Microsoft Visio to create a network diagram.</a:t>
            </a:r>
          </a:p>
        </p:txBody>
      </p:sp>
    </p:spTree>
    <p:extLst>
      <p:ext uri="{BB962C8B-B14F-4D97-AF65-F5344CB8AC3E}">
        <p14:creationId xmlns:p14="http://schemas.microsoft.com/office/powerpoint/2010/main" val="36961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570DED-E942-4274-A5C5-61D0403EDC64}"/>
              </a:ext>
            </a:extLst>
          </p:cNvPr>
          <p:cNvSpPr txBox="1">
            <a:spLocks/>
          </p:cNvSpPr>
          <p:nvPr/>
        </p:nvSpPr>
        <p:spPr>
          <a:xfrm>
            <a:off x="462280" y="762001"/>
            <a:ext cx="21336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Loopback Interfaces</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462280" y="1828800"/>
            <a:ext cx="2509520" cy="38861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should show </a:t>
            </a:r>
            <a:r>
              <a:rPr lang="en-US" sz="1800" b="1" dirty="0"/>
              <a:t>both Loopback1 and Loopback2 interfaces</a:t>
            </a:r>
            <a:r>
              <a:rPr lang="en-US" sz="1800" dirty="0"/>
              <a:t> and their correct </a:t>
            </a:r>
            <a:r>
              <a:rPr lang="en-US" sz="1800" b="1" dirty="0"/>
              <a:t>IPv4 addresses</a:t>
            </a:r>
            <a:r>
              <a:rPr lang="en-US" sz="1800" dirty="0"/>
              <a:t>.</a:t>
            </a:r>
          </a:p>
          <a:p>
            <a:pPr marL="0" indent="0">
              <a:buNone/>
            </a:pPr>
            <a:endParaRPr lang="en-US" sz="1800" dirty="0"/>
          </a:p>
          <a:p>
            <a:pPr marL="0" indent="0">
              <a:buNone/>
            </a:pPr>
            <a:r>
              <a:rPr lang="en-US" sz="1800" dirty="0"/>
              <a:t>This screenshot should also show </a:t>
            </a:r>
            <a:r>
              <a:rPr lang="en-US" sz="1800" b="1" dirty="0"/>
              <a:t>the date/time information </a:t>
            </a:r>
            <a:r>
              <a:rPr lang="en-US" sz="1800" dirty="0"/>
              <a:t>on top of the desktop window.</a:t>
            </a:r>
          </a:p>
          <a:p>
            <a:pPr marL="0" indent="0">
              <a:buNone/>
            </a:pPr>
            <a:endParaRPr lang="en-US" sz="1800" dirty="0"/>
          </a:p>
        </p:txBody>
      </p:sp>
      <p:sp>
        <p:nvSpPr>
          <p:cNvPr id="2" name="Date Placeholder 1">
            <a:extLst>
              <a:ext uri="{FF2B5EF4-FFF2-40B4-BE49-F238E27FC236}">
                <a16:creationId xmlns:a16="http://schemas.microsoft.com/office/drawing/2014/main" id="{C909E1C7-1F56-5199-D7CE-663A95C0FE90}"/>
              </a:ext>
            </a:extLst>
          </p:cNvPr>
          <p:cNvSpPr>
            <a:spLocks noGrp="1"/>
          </p:cNvSpPr>
          <p:nvPr>
            <p:ph type="dt" sz="half" idx="10"/>
          </p:nvPr>
        </p:nvSpPr>
        <p:spPr/>
        <p:txBody>
          <a:bodyPr/>
          <a:lstStyle/>
          <a:p>
            <a:fld id="{C90C49E1-55E0-414A-94DA-2932FDFA5CC7}" type="datetime1">
              <a:rPr lang="en-US" smtClean="0"/>
              <a:t>12/12/2023</a:t>
            </a:fld>
            <a:endParaRPr lang="en-US"/>
          </a:p>
        </p:txBody>
      </p:sp>
      <p:sp>
        <p:nvSpPr>
          <p:cNvPr id="6" name="Footer Placeholder 5">
            <a:extLst>
              <a:ext uri="{FF2B5EF4-FFF2-40B4-BE49-F238E27FC236}">
                <a16:creationId xmlns:a16="http://schemas.microsoft.com/office/drawing/2014/main" id="{BAF6CF7A-979A-B1E8-E5CB-FEF4B7DB44B4}"/>
              </a:ext>
            </a:extLst>
          </p:cNvPr>
          <p:cNvSpPr>
            <a:spLocks noGrp="1"/>
          </p:cNvSpPr>
          <p:nvPr>
            <p:ph type="ftr" sz="quarter" idx="11"/>
          </p:nvPr>
        </p:nvSpPr>
        <p:spPr>
          <a:xfrm>
            <a:off x="1315617" y="6223156"/>
            <a:ext cx="9206203" cy="365125"/>
          </a:xfrm>
        </p:spPr>
        <p:txBody>
          <a:bodyPr/>
          <a:lstStyle/>
          <a:p>
            <a:r>
              <a:rPr lang="en-US" dirty="0">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p>
          <a:p>
            <a:endParaRPr lang="en-US" dirty="0"/>
          </a:p>
        </p:txBody>
      </p:sp>
      <p:sp>
        <p:nvSpPr>
          <p:cNvPr id="7" name="Slide Number Placeholder 6">
            <a:extLst>
              <a:ext uri="{FF2B5EF4-FFF2-40B4-BE49-F238E27FC236}">
                <a16:creationId xmlns:a16="http://schemas.microsoft.com/office/drawing/2014/main" id="{35ADFFBE-B9F7-91B6-ACA5-82783B921270}"/>
              </a:ext>
            </a:extLst>
          </p:cNvPr>
          <p:cNvSpPr>
            <a:spLocks noGrp="1"/>
          </p:cNvSpPr>
          <p:nvPr>
            <p:ph type="sldNum" sz="quarter" idx="12"/>
          </p:nvPr>
        </p:nvSpPr>
        <p:spPr/>
        <p:txBody>
          <a:bodyPr/>
          <a:lstStyle/>
          <a:p>
            <a:fld id="{89447F04-5B4A-4B3A-B7B2-0498BAC8F13C}" type="slidenum">
              <a:rPr lang="en-US" smtClean="0"/>
              <a:pPr/>
              <a:t>20</a:t>
            </a:fld>
            <a:endParaRPr lang="en-US"/>
          </a:p>
        </p:txBody>
      </p:sp>
      <p:pic>
        <p:nvPicPr>
          <p:cNvPr id="9" name="Picture 8" descr="A screenshot of a computer&#10;&#10;Description automatically generated">
            <a:extLst>
              <a:ext uri="{FF2B5EF4-FFF2-40B4-BE49-F238E27FC236}">
                <a16:creationId xmlns:a16="http://schemas.microsoft.com/office/drawing/2014/main" id="{7DD1D619-8420-CB68-B0CF-85A4B8F862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72812"/>
            <a:ext cx="7696200" cy="5814907"/>
          </a:xfrm>
          <a:prstGeom prst="rect">
            <a:avLst/>
          </a:prstGeom>
        </p:spPr>
      </p:pic>
    </p:spTree>
    <p:extLst>
      <p:ext uri="{BB962C8B-B14F-4D97-AF65-F5344CB8AC3E}">
        <p14:creationId xmlns:p14="http://schemas.microsoft.com/office/powerpoint/2010/main" val="3682552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570DED-E942-4274-A5C5-61D0403EDC64}"/>
              </a:ext>
            </a:extLst>
          </p:cNvPr>
          <p:cNvSpPr txBox="1">
            <a:spLocks/>
          </p:cNvSpPr>
          <p:nvPr/>
        </p:nvSpPr>
        <p:spPr>
          <a:xfrm>
            <a:off x="462280" y="762000"/>
            <a:ext cx="250952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Connectivity Tests</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462280" y="1905001"/>
            <a:ext cx="2890520" cy="38861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should show </a:t>
            </a:r>
            <a:r>
              <a:rPr lang="en-US" sz="1800" b="1" dirty="0"/>
              <a:t>two successful ping tests</a:t>
            </a:r>
            <a:r>
              <a:rPr lang="en-US" sz="1800" dirty="0"/>
              <a:t>: </a:t>
            </a:r>
          </a:p>
          <a:p>
            <a:pPr>
              <a:buAutoNum type="arabicParenR"/>
            </a:pPr>
            <a:r>
              <a:rPr lang="en-US" sz="1800" b="1" dirty="0"/>
              <a:t>from</a:t>
            </a:r>
            <a:r>
              <a:rPr lang="en-US" sz="1800" dirty="0"/>
              <a:t> the Computer 1 VM </a:t>
            </a:r>
            <a:r>
              <a:rPr lang="en-US" sz="1800" b="1" dirty="0"/>
              <a:t>to</a:t>
            </a:r>
            <a:r>
              <a:rPr lang="en-US" sz="1800" dirty="0"/>
              <a:t> the Loopback 1 interface</a:t>
            </a:r>
          </a:p>
          <a:p>
            <a:pPr>
              <a:buAutoNum type="arabicParenR"/>
            </a:pPr>
            <a:r>
              <a:rPr lang="en-US" sz="1800" b="1" dirty="0"/>
              <a:t>from</a:t>
            </a:r>
            <a:r>
              <a:rPr lang="en-US" sz="1800" dirty="0"/>
              <a:t> the Computer 1 VM </a:t>
            </a:r>
            <a:r>
              <a:rPr lang="en-US" sz="1800" b="1" dirty="0"/>
              <a:t>to</a:t>
            </a:r>
            <a:r>
              <a:rPr lang="en-US" sz="1800" dirty="0"/>
              <a:t> the Loopback 2 interface</a:t>
            </a:r>
          </a:p>
          <a:p>
            <a:pPr marL="0" indent="0">
              <a:buNone/>
            </a:pPr>
            <a:endParaRPr lang="en-US" sz="1000" dirty="0"/>
          </a:p>
          <a:p>
            <a:pPr marL="0" indent="0">
              <a:buNone/>
            </a:pPr>
            <a:r>
              <a:rPr lang="en-US" sz="1800" dirty="0"/>
              <a:t>This screenshot should also show </a:t>
            </a:r>
            <a:r>
              <a:rPr lang="en-US" sz="1800" b="1" dirty="0"/>
              <a:t>the date/time information </a:t>
            </a:r>
            <a:r>
              <a:rPr lang="en-US" sz="1800" dirty="0"/>
              <a:t>on top of the desktop window.</a:t>
            </a:r>
          </a:p>
        </p:txBody>
      </p:sp>
      <p:sp>
        <p:nvSpPr>
          <p:cNvPr id="2" name="Date Placeholder 1">
            <a:extLst>
              <a:ext uri="{FF2B5EF4-FFF2-40B4-BE49-F238E27FC236}">
                <a16:creationId xmlns:a16="http://schemas.microsoft.com/office/drawing/2014/main" id="{C909E1C7-1F56-5199-D7CE-663A95C0FE90}"/>
              </a:ext>
            </a:extLst>
          </p:cNvPr>
          <p:cNvSpPr>
            <a:spLocks noGrp="1"/>
          </p:cNvSpPr>
          <p:nvPr>
            <p:ph type="dt" sz="half" idx="10"/>
          </p:nvPr>
        </p:nvSpPr>
        <p:spPr/>
        <p:txBody>
          <a:bodyPr/>
          <a:lstStyle/>
          <a:p>
            <a:fld id="{C90C49E1-55E0-414A-94DA-2932FDFA5CC7}" type="datetime1">
              <a:rPr lang="en-US" smtClean="0"/>
              <a:t>12/12/2023</a:t>
            </a:fld>
            <a:endParaRPr lang="en-US"/>
          </a:p>
        </p:txBody>
      </p:sp>
      <p:sp>
        <p:nvSpPr>
          <p:cNvPr id="6" name="Footer Placeholder 5">
            <a:extLst>
              <a:ext uri="{FF2B5EF4-FFF2-40B4-BE49-F238E27FC236}">
                <a16:creationId xmlns:a16="http://schemas.microsoft.com/office/drawing/2014/main" id="{BAF6CF7A-979A-B1E8-E5CB-FEF4B7DB44B4}"/>
              </a:ext>
            </a:extLst>
          </p:cNvPr>
          <p:cNvSpPr>
            <a:spLocks noGrp="1"/>
          </p:cNvSpPr>
          <p:nvPr>
            <p:ph type="ftr" sz="quarter" idx="11"/>
          </p:nvPr>
        </p:nvSpPr>
        <p:spPr/>
        <p:txBody>
          <a:bodyPr/>
          <a:lstStyle/>
          <a:p>
            <a:r>
              <a:rPr lang="en-US" dirty="0">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p>
          <a:p>
            <a:endParaRPr lang="en-US" dirty="0"/>
          </a:p>
        </p:txBody>
      </p:sp>
      <p:sp>
        <p:nvSpPr>
          <p:cNvPr id="7" name="Slide Number Placeholder 6">
            <a:extLst>
              <a:ext uri="{FF2B5EF4-FFF2-40B4-BE49-F238E27FC236}">
                <a16:creationId xmlns:a16="http://schemas.microsoft.com/office/drawing/2014/main" id="{35ADFFBE-B9F7-91B6-ACA5-82783B921270}"/>
              </a:ext>
            </a:extLst>
          </p:cNvPr>
          <p:cNvSpPr>
            <a:spLocks noGrp="1"/>
          </p:cNvSpPr>
          <p:nvPr>
            <p:ph type="sldNum" sz="quarter" idx="12"/>
          </p:nvPr>
        </p:nvSpPr>
        <p:spPr/>
        <p:txBody>
          <a:bodyPr/>
          <a:lstStyle/>
          <a:p>
            <a:fld id="{89447F04-5B4A-4B3A-B7B2-0498BAC8F13C}" type="slidenum">
              <a:rPr lang="en-US" smtClean="0"/>
              <a:pPr/>
              <a:t>21</a:t>
            </a:fld>
            <a:endParaRPr lang="en-US"/>
          </a:p>
        </p:txBody>
      </p:sp>
      <p:pic>
        <p:nvPicPr>
          <p:cNvPr id="9" name="Picture 8" descr="A screenshot of a computer&#10;&#10;Description automatically generated">
            <a:extLst>
              <a:ext uri="{FF2B5EF4-FFF2-40B4-BE49-F238E27FC236}">
                <a16:creationId xmlns:a16="http://schemas.microsoft.com/office/drawing/2014/main" id="{63BCA9A6-F868-9BDB-BA1E-7F6EC2F844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1" y="136523"/>
            <a:ext cx="7858400" cy="5805173"/>
          </a:xfrm>
          <a:prstGeom prst="rect">
            <a:avLst/>
          </a:prstGeom>
        </p:spPr>
      </p:pic>
    </p:spTree>
    <p:extLst>
      <p:ext uri="{BB962C8B-B14F-4D97-AF65-F5344CB8AC3E}">
        <p14:creationId xmlns:p14="http://schemas.microsoft.com/office/powerpoint/2010/main" val="4096328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10820400" cy="4525963"/>
          </a:xfrm>
        </p:spPr>
        <p:txBody>
          <a:bodyPr/>
          <a:lstStyle/>
          <a:p>
            <a:pPr>
              <a:buNone/>
            </a:pPr>
            <a:r>
              <a:rPr lang="en-US" dirty="0">
                <a:latin typeface="+mj-lt"/>
              </a:rPr>
              <a:t>Conclusions</a:t>
            </a:r>
          </a:p>
          <a:p>
            <a:pPr>
              <a:buNone/>
            </a:pPr>
            <a:endParaRPr lang="en-US" dirty="0"/>
          </a:p>
          <a:p>
            <a:pPr>
              <a:buNone/>
            </a:pPr>
            <a:endParaRPr lang="en-US" dirty="0"/>
          </a:p>
        </p:txBody>
      </p:sp>
      <p:sp>
        <p:nvSpPr>
          <p:cNvPr id="6" name="Date Placeholder 5">
            <a:extLst>
              <a:ext uri="{FF2B5EF4-FFF2-40B4-BE49-F238E27FC236}">
                <a16:creationId xmlns:a16="http://schemas.microsoft.com/office/drawing/2014/main" id="{BB08A437-844B-0A46-D1CA-11669E663E3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1EDA88-21D8-408D-A2E9-4AFEAA74202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C3069626-EABF-32AC-AB6F-784282B9E54E}"/>
              </a:ext>
            </a:extLst>
          </p:cNvPr>
          <p:cNvSpPr>
            <a:spLocks noGrp="1"/>
          </p:cNvSpPr>
          <p:nvPr>
            <p:ph type="ftr" sz="quarter" idx="11"/>
          </p:nvPr>
        </p:nvSpPr>
        <p:spPr>
          <a:xfrm>
            <a:off x="609600" y="5989636"/>
            <a:ext cx="10972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kumimoji="0" lang="en-US" sz="140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002AFE6-AF6D-E099-9162-C9748546B7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47F04-5B4A-4B3A-B7B2-0498BAC8F13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 Placeholder 6">
            <a:extLst>
              <a:ext uri="{FF2B5EF4-FFF2-40B4-BE49-F238E27FC236}">
                <a16:creationId xmlns:a16="http://schemas.microsoft.com/office/drawing/2014/main" id="{32C2E879-4D19-E0F4-7BCB-8243C869EC21}"/>
              </a:ext>
            </a:extLst>
          </p:cNvPr>
          <p:cNvSpPr txBox="1">
            <a:spLocks/>
          </p:cNvSpPr>
          <p:nvPr/>
        </p:nvSpPr>
        <p:spPr>
          <a:xfrm>
            <a:off x="990600" y="2380258"/>
            <a:ext cx="10210800" cy="1048742"/>
          </a:xfrm>
          <a:prstGeom prst="rect">
            <a:avLst/>
          </a:prstGeom>
          <a:solidFill>
            <a:schemeClr val="tx2">
              <a:lumMod val="20000"/>
              <a:lumOff val="80000"/>
            </a:schemeClr>
          </a:solidFill>
          <a:ln>
            <a:solidFill>
              <a:schemeClr val="tx1"/>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800" i="1" dirty="0">
                <a:solidFill>
                  <a:prstClr val="black"/>
                </a:solidFill>
                <a:latin typeface="Calibri"/>
              </a:rPr>
              <a:t>After completing this project, I will say that the subnetting portion was the most challenging for me but when I got past that part everything else went smoothly. I created the loopback interfaces, pinged both IPv4 address, and as the screenshot shows, it worked perfectly.</a:t>
            </a:r>
            <a:endParaRPr kumimoji="0" lang="en-US" sz="18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6911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609600" y="762000"/>
            <a:ext cx="3486150" cy="45720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3200" dirty="0">
                <a:solidFill>
                  <a:schemeClr val="dk1"/>
                </a:solidFill>
                <a:ea typeface="+mn-ea"/>
                <a:cs typeface="+mn-cs"/>
              </a:rPr>
              <a:t>References</a:t>
            </a:r>
          </a:p>
        </p:txBody>
      </p:sp>
      <p:sp>
        <p:nvSpPr>
          <p:cNvPr id="2" name="Date Placeholder 1">
            <a:extLst>
              <a:ext uri="{FF2B5EF4-FFF2-40B4-BE49-F238E27FC236}">
                <a16:creationId xmlns:a16="http://schemas.microsoft.com/office/drawing/2014/main" id="{ECB2F283-B2D9-8F26-7C57-B5822C185EC3}"/>
              </a:ext>
            </a:extLst>
          </p:cNvPr>
          <p:cNvSpPr>
            <a:spLocks noGrp="1"/>
          </p:cNvSpPr>
          <p:nvPr>
            <p:ph type="dt" sz="half" idx="10"/>
          </p:nvPr>
        </p:nvSpPr>
        <p:spPr/>
        <p:txBody>
          <a:bodyPr/>
          <a:lstStyle/>
          <a:p>
            <a:fld id="{DF43587B-007E-4FA4-BA33-DFBF320C7558}" type="datetime1">
              <a:rPr lang="en-US" smtClean="0"/>
              <a:t>12/12/2023</a:t>
            </a:fld>
            <a:endParaRPr lang="en-US"/>
          </a:p>
        </p:txBody>
      </p:sp>
      <p:sp>
        <p:nvSpPr>
          <p:cNvPr id="10" name="Footer Placeholder 1">
            <a:extLst>
              <a:ext uri="{FF2B5EF4-FFF2-40B4-BE49-F238E27FC236}">
                <a16:creationId xmlns:a16="http://schemas.microsoft.com/office/drawing/2014/main" id="{5BD4BBC9-0464-2C73-7643-4FC74D2801A9}"/>
              </a:ext>
            </a:extLst>
          </p:cNvPr>
          <p:cNvSpPr>
            <a:spLocks noGrp="1"/>
          </p:cNvSpPr>
          <p:nvPr>
            <p:ph type="ftr" sz="quarter" idx="11"/>
          </p:nvPr>
        </p:nvSpPr>
        <p:spPr>
          <a:xfrm>
            <a:off x="609600" y="5989636"/>
            <a:ext cx="10972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kumimoji="0" lang="en-US" sz="140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9B7264EE-380F-CC65-9818-D3E29BFF0251}"/>
              </a:ext>
            </a:extLst>
          </p:cNvPr>
          <p:cNvSpPr>
            <a:spLocks noGrp="1"/>
          </p:cNvSpPr>
          <p:nvPr>
            <p:ph type="sldNum" sz="quarter" idx="12"/>
          </p:nvPr>
        </p:nvSpPr>
        <p:spPr/>
        <p:txBody>
          <a:bodyPr/>
          <a:lstStyle/>
          <a:p>
            <a:fld id="{89447F04-5B4A-4B3A-B7B2-0498BAC8F13C}" type="slidenum">
              <a:rPr lang="en-US" smtClean="0"/>
              <a:pPr/>
              <a:t>23</a:t>
            </a:fld>
            <a:endParaRPr lang="en-US"/>
          </a:p>
        </p:txBody>
      </p:sp>
      <p:sp>
        <p:nvSpPr>
          <p:cNvPr id="9" name="Text Placeholder 6">
            <a:extLst>
              <a:ext uri="{FF2B5EF4-FFF2-40B4-BE49-F238E27FC236}">
                <a16:creationId xmlns:a16="http://schemas.microsoft.com/office/drawing/2014/main" id="{BD253172-2FCC-5CA0-984E-1764E637F7D4}"/>
              </a:ext>
            </a:extLst>
          </p:cNvPr>
          <p:cNvSpPr txBox="1">
            <a:spLocks/>
          </p:cNvSpPr>
          <p:nvPr/>
        </p:nvSpPr>
        <p:spPr>
          <a:xfrm>
            <a:off x="1495425" y="3429000"/>
            <a:ext cx="9201150" cy="847726"/>
          </a:xfrm>
          <a:prstGeom prst="rect">
            <a:avLst/>
          </a:prstGeom>
          <a:solidFill>
            <a:schemeClr val="tx2">
              <a:lumMod val="20000"/>
              <a:lumOff val="80000"/>
            </a:schemeClr>
          </a:solidFill>
          <a:ln>
            <a:solidFill>
              <a:schemeClr val="tx1"/>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800" i="1" dirty="0">
                <a:solidFill>
                  <a:prstClr val="black"/>
                </a:solidFill>
                <a:latin typeface="Calibri"/>
              </a:rPr>
              <a:t>For this project I followed the project directions, the MindTap video on subnetting shortcuts, and the module 4 live class recording to complete this assignment.</a:t>
            </a:r>
            <a:endParaRPr kumimoji="0" lang="en-US" sz="1800" b="0" i="1"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FEA9119E-52E7-C8B6-8299-6D51180A1D3D}"/>
              </a:ext>
            </a:extLst>
          </p:cNvPr>
          <p:cNvSpPr txBox="1"/>
          <p:nvPr/>
        </p:nvSpPr>
        <p:spPr>
          <a:xfrm>
            <a:off x="1752600" y="1600200"/>
            <a:ext cx="8915400" cy="1200329"/>
          </a:xfrm>
          <a:prstGeom prst="rect">
            <a:avLst/>
          </a:prstGeom>
          <a:noFill/>
        </p:spPr>
        <p:txBody>
          <a:bodyPr wrap="square">
            <a:spAutoFit/>
          </a:bodyPr>
          <a:lstStyle/>
          <a:p>
            <a:pPr marL="457200" indent="-457200" algn="l"/>
            <a:r>
              <a:rPr lang="en-US" b="0" i="1" dirty="0">
                <a:solidFill>
                  <a:srgbClr val="000000"/>
                </a:solidFill>
                <a:effectLst/>
                <a:latin typeface="Calibri" panose="020F0502020204030204" pitchFamily="34" charset="0"/>
              </a:rPr>
              <a:t>MindTap - Cengage Learning</a:t>
            </a:r>
            <a:r>
              <a:rPr lang="en-US" b="0" i="0" dirty="0">
                <a:solidFill>
                  <a:srgbClr val="000000"/>
                </a:solidFill>
                <a:effectLst/>
                <a:latin typeface="Calibri" panose="020F0502020204030204" pitchFamily="34" charset="0"/>
              </a:rPr>
              <a:t>. (n.d.). Ng.cengage.com. https://ng.cengage.com/static/nb/ui/evo/index.html?deploymentId=6052882453344196748019703862&amp;eISBN=9780357508183&amp;id=1920950174&amp;snapshotId=3691120&amp;</a:t>
            </a:r>
          </a:p>
          <a:p>
            <a:pPr algn="l"/>
            <a:r>
              <a:rPr lang="en-US" b="0" i="0" dirty="0">
                <a:solidFill>
                  <a:srgbClr val="000000"/>
                </a:solidFill>
                <a:effectLst/>
                <a:latin typeface="Calibri" panose="020F0502020204030204" pitchFamily="34" charset="0"/>
              </a:rPr>
              <a:t>‌</a:t>
            </a:r>
          </a:p>
        </p:txBody>
      </p:sp>
    </p:spTree>
    <p:extLst>
      <p:ext uri="{BB962C8B-B14F-4D97-AF65-F5344CB8AC3E}">
        <p14:creationId xmlns:p14="http://schemas.microsoft.com/office/powerpoint/2010/main" val="1959740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5CC50F2E-EF04-4D7A-A09C-5AEF6E5EA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8760E64-5A41-72D1-579F-DC5F0A170A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4507" y="18087"/>
            <a:ext cx="4617491" cy="5468314"/>
          </a:xfrm>
          <a:prstGeom prst="rect">
            <a:avLst/>
          </a:prstGeom>
          <a:ln>
            <a:noFill/>
          </a:ln>
          <a:effectLst>
            <a:outerShdw blurRad="635000" dist="254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B4A79B-C020-9465-BF67-DEAA7C6976BB}"/>
              </a:ext>
            </a:extLst>
          </p:cNvPr>
          <p:cNvSpPr>
            <a:spLocks noGrp="1"/>
          </p:cNvSpPr>
          <p:nvPr>
            <p:ph type="ctrTitle"/>
          </p:nvPr>
        </p:nvSpPr>
        <p:spPr>
          <a:xfrm>
            <a:off x="8079475" y="684945"/>
            <a:ext cx="3520854" cy="4311383"/>
          </a:xfrm>
        </p:spPr>
        <p:txBody>
          <a:bodyPr anchor="ctr">
            <a:normAutofit/>
          </a:bodyPr>
          <a:lstStyle/>
          <a:p>
            <a:pPr algn="l"/>
            <a:br>
              <a:rPr lang="en-US" sz="4000"/>
            </a:br>
            <a:br>
              <a:rPr lang="en-US" sz="4000"/>
            </a:br>
            <a:br>
              <a:rPr lang="en-US" sz="4000"/>
            </a:br>
            <a:r>
              <a:rPr lang="en-US" sz="4000"/>
              <a:t> </a:t>
            </a:r>
            <a:br>
              <a:rPr lang="en-US" sz="4000"/>
            </a:br>
            <a:r>
              <a:rPr lang="en-US" sz="4000"/>
              <a:t>Visio Network Diagram</a:t>
            </a:r>
          </a:p>
        </p:txBody>
      </p:sp>
      <p:pic>
        <p:nvPicPr>
          <p:cNvPr id="4" name="Picture 3">
            <a:extLst>
              <a:ext uri="{FF2B5EF4-FFF2-40B4-BE49-F238E27FC236}">
                <a16:creationId xmlns:a16="http://schemas.microsoft.com/office/drawing/2014/main" id="{370D95FB-5A47-8F49-A8EB-1316FECB85CC}"/>
              </a:ext>
            </a:extLst>
          </p:cNvPr>
          <p:cNvPicPr>
            <a:picLocks noChangeAspect="1"/>
          </p:cNvPicPr>
          <p:nvPr/>
        </p:nvPicPr>
        <p:blipFill rotWithShape="1">
          <a:blip r:embed="rId2"/>
          <a:srcRect t="7105" r="-3" b="-3"/>
          <a:stretch/>
        </p:blipFill>
        <p:spPr>
          <a:xfrm>
            <a:off x="-2" y="10"/>
            <a:ext cx="7571799" cy="68579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10820400" cy="4525963"/>
          </a:xfrm>
        </p:spPr>
        <p:txBody>
          <a:bodyPr/>
          <a:lstStyle/>
          <a:p>
            <a:pPr>
              <a:buNone/>
            </a:pPr>
            <a:r>
              <a:rPr lang="en-US" dirty="0">
                <a:latin typeface="+mj-lt"/>
              </a:rPr>
              <a:t>Introduction</a:t>
            </a:r>
          </a:p>
          <a:p>
            <a:pPr>
              <a:buNone/>
            </a:pPr>
            <a:endParaRPr lang="en-US" dirty="0"/>
          </a:p>
          <a:p>
            <a:pPr>
              <a:buNone/>
            </a:pPr>
            <a:endParaRPr lang="en-US" dirty="0"/>
          </a:p>
        </p:txBody>
      </p:sp>
      <p:sp>
        <p:nvSpPr>
          <p:cNvPr id="6" name="Date Placeholder 5">
            <a:extLst>
              <a:ext uri="{FF2B5EF4-FFF2-40B4-BE49-F238E27FC236}">
                <a16:creationId xmlns:a16="http://schemas.microsoft.com/office/drawing/2014/main" id="{752DBF99-4635-D8FC-CDF4-C74A421690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6B7456-318A-432D-8A19-BE20415C6DA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7A68853A-58FE-2C87-C02E-B9B17C588163}"/>
              </a:ext>
            </a:extLst>
          </p:cNvPr>
          <p:cNvSpPr>
            <a:spLocks noGrp="1"/>
          </p:cNvSpPr>
          <p:nvPr>
            <p:ph type="ftr" sz="quarter" idx="11"/>
          </p:nvPr>
        </p:nvSpPr>
        <p:spPr>
          <a:xfrm>
            <a:off x="1104900" y="5807075"/>
            <a:ext cx="1073020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2DC67F2-731F-732D-B774-A2DCBEC0C9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47F04-5B4A-4B3A-B7B2-0498BAC8F13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Text Placeholder 6">
            <a:extLst>
              <a:ext uri="{FF2B5EF4-FFF2-40B4-BE49-F238E27FC236}">
                <a16:creationId xmlns:a16="http://schemas.microsoft.com/office/drawing/2014/main" id="{BA6F0537-98B0-B4B3-EA47-689812B94899}"/>
              </a:ext>
            </a:extLst>
          </p:cNvPr>
          <p:cNvSpPr txBox="1">
            <a:spLocks/>
          </p:cNvSpPr>
          <p:nvPr/>
        </p:nvSpPr>
        <p:spPr>
          <a:xfrm>
            <a:off x="1104900" y="1954213"/>
            <a:ext cx="9829800" cy="994568"/>
          </a:xfrm>
          <a:prstGeom prst="rect">
            <a:avLst/>
          </a:prstGeom>
          <a:solidFill>
            <a:schemeClr val="tx2">
              <a:lumMod val="20000"/>
              <a:lumOff val="80000"/>
            </a:schemeClr>
          </a:solidFill>
          <a:ln>
            <a:solidFill>
              <a:schemeClr val="tx1"/>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600" b="0" i="1" dirty="0">
                <a:solidFill>
                  <a:prstClr val="black"/>
                </a:solidFill>
                <a:effectLst/>
              </a:rPr>
              <a:t> I </a:t>
            </a:r>
            <a:r>
              <a:rPr lang="en-US" sz="1600" b="0" i="1" dirty="0">
                <a:solidFill>
                  <a:srgbClr val="050505"/>
                </a:solidFill>
                <a:effectLst/>
              </a:rPr>
              <a:t>will be using Microsoft Visio to create a network diagram that depicts the interconnection of the Computer 1 VM, the Computer 2 VM, and the SOHO Router VM.</a:t>
            </a:r>
            <a:r>
              <a:rPr lang="en-US" sz="1600" i="1" dirty="0">
                <a:solidFill>
                  <a:prstClr val="black"/>
                </a:solidFill>
              </a:rPr>
              <a:t> </a:t>
            </a:r>
            <a:endParaRPr kumimoji="0" lang="en-US" sz="1600" b="0" i="1"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422691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570DED-E942-4274-A5C5-61D0403EDC64}"/>
              </a:ext>
            </a:extLst>
          </p:cNvPr>
          <p:cNvSpPr txBox="1">
            <a:spLocks/>
          </p:cNvSpPr>
          <p:nvPr/>
        </p:nvSpPr>
        <p:spPr>
          <a:xfrm>
            <a:off x="462280" y="838201"/>
            <a:ext cx="2280920" cy="1219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Microsoft Visio Network Diagram</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462280" y="2286001"/>
            <a:ext cx="2509520" cy="34289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diagram should illustrate </a:t>
            </a:r>
            <a:r>
              <a:rPr lang="en-US" sz="1800" b="1" dirty="0"/>
              <a:t>the interconnection </a:t>
            </a:r>
            <a:r>
              <a:rPr lang="en-US" sz="1800" dirty="0"/>
              <a:t>of the Computer 1 VM, the Computer 2 VM, and the SOHO Router VM along with proper </a:t>
            </a:r>
            <a:r>
              <a:rPr lang="en-US" sz="1800" b="1" dirty="0"/>
              <a:t>IP addresses </a:t>
            </a:r>
            <a:r>
              <a:rPr lang="en-US" sz="1800" dirty="0"/>
              <a:t>and </a:t>
            </a:r>
            <a:r>
              <a:rPr lang="en-US" sz="1800" b="1" dirty="0"/>
              <a:t>labeling</a:t>
            </a:r>
            <a:r>
              <a:rPr lang="en-US" sz="1800" dirty="0"/>
              <a:t>.</a:t>
            </a:r>
          </a:p>
          <a:p>
            <a:pPr marL="0" indent="0">
              <a:buNone/>
            </a:pPr>
            <a:endParaRPr lang="en-US" sz="1000" dirty="0"/>
          </a:p>
          <a:p>
            <a:pPr marL="0" indent="0">
              <a:buNone/>
            </a:pPr>
            <a:r>
              <a:rPr lang="en-US" sz="1800" dirty="0"/>
              <a:t>This diagram should also show </a:t>
            </a:r>
            <a:r>
              <a:rPr lang="en-US" sz="1800" b="1" dirty="0"/>
              <a:t>your initials </a:t>
            </a:r>
            <a:r>
              <a:rPr lang="en-US" sz="1800" dirty="0"/>
              <a:t>in the bottom right corner.</a:t>
            </a:r>
          </a:p>
          <a:p>
            <a:pPr marL="0" indent="0">
              <a:buNone/>
            </a:pPr>
            <a:endParaRPr lang="en-US" sz="1800" dirty="0"/>
          </a:p>
        </p:txBody>
      </p:sp>
      <p:sp>
        <p:nvSpPr>
          <p:cNvPr id="2" name="Date Placeholder 1">
            <a:extLst>
              <a:ext uri="{FF2B5EF4-FFF2-40B4-BE49-F238E27FC236}">
                <a16:creationId xmlns:a16="http://schemas.microsoft.com/office/drawing/2014/main" id="{C909E1C7-1F56-5199-D7CE-663A95C0FE90}"/>
              </a:ext>
            </a:extLst>
          </p:cNvPr>
          <p:cNvSpPr>
            <a:spLocks noGrp="1"/>
          </p:cNvSpPr>
          <p:nvPr>
            <p:ph type="dt" sz="half" idx="10"/>
          </p:nvPr>
        </p:nvSpPr>
        <p:spPr/>
        <p:txBody>
          <a:bodyPr/>
          <a:lstStyle/>
          <a:p>
            <a:fld id="{C90C49E1-55E0-414A-94DA-2932FDFA5CC7}" type="datetime1">
              <a:rPr lang="en-US" smtClean="0"/>
              <a:t>12/12/2023</a:t>
            </a:fld>
            <a:endParaRPr lang="en-US"/>
          </a:p>
        </p:txBody>
      </p:sp>
      <p:sp>
        <p:nvSpPr>
          <p:cNvPr id="6" name="Footer Placeholder 5">
            <a:extLst>
              <a:ext uri="{FF2B5EF4-FFF2-40B4-BE49-F238E27FC236}">
                <a16:creationId xmlns:a16="http://schemas.microsoft.com/office/drawing/2014/main" id="{BAF6CF7A-979A-B1E8-E5CB-FEF4B7DB44B4}"/>
              </a:ext>
            </a:extLst>
          </p:cNvPr>
          <p:cNvSpPr>
            <a:spLocks noGrp="1"/>
          </p:cNvSpPr>
          <p:nvPr>
            <p:ph type="ftr" sz="quarter" idx="11"/>
          </p:nvPr>
        </p:nvSpPr>
        <p:spPr>
          <a:xfrm>
            <a:off x="1324947" y="6204529"/>
            <a:ext cx="9293289" cy="365125"/>
          </a:xfrm>
        </p:spPr>
        <p:txBody>
          <a:bodyPr/>
          <a:lstStyle/>
          <a:p>
            <a:r>
              <a:rPr lang="en-US" dirty="0">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p>
          <a:p>
            <a:endParaRPr lang="en-US" dirty="0"/>
          </a:p>
        </p:txBody>
      </p:sp>
      <p:sp>
        <p:nvSpPr>
          <p:cNvPr id="7" name="Slide Number Placeholder 6">
            <a:extLst>
              <a:ext uri="{FF2B5EF4-FFF2-40B4-BE49-F238E27FC236}">
                <a16:creationId xmlns:a16="http://schemas.microsoft.com/office/drawing/2014/main" id="{35ADFFBE-B9F7-91B6-ACA5-82783B921270}"/>
              </a:ext>
            </a:extLst>
          </p:cNvPr>
          <p:cNvSpPr>
            <a:spLocks noGrp="1"/>
          </p:cNvSpPr>
          <p:nvPr>
            <p:ph type="sldNum" sz="quarter" idx="12"/>
          </p:nvPr>
        </p:nvSpPr>
        <p:spPr/>
        <p:txBody>
          <a:bodyPr/>
          <a:lstStyle/>
          <a:p>
            <a:fld id="{89447F04-5B4A-4B3A-B7B2-0498BAC8F13C}" type="slidenum">
              <a:rPr lang="en-US" smtClean="0"/>
              <a:pPr/>
              <a:t>26</a:t>
            </a:fld>
            <a:endParaRPr lang="en-US"/>
          </a:p>
        </p:txBody>
      </p:sp>
      <p:pic>
        <p:nvPicPr>
          <p:cNvPr id="11" name="Picture 10" descr="A diagram of a computer network&#10;&#10;Description automatically generated">
            <a:extLst>
              <a:ext uri="{FF2B5EF4-FFF2-40B4-BE49-F238E27FC236}">
                <a16:creationId xmlns:a16="http://schemas.microsoft.com/office/drawing/2014/main" id="{A27577BF-DE70-305B-F7D8-D8AF34BB28FB}"/>
              </a:ext>
            </a:extLst>
          </p:cNvPr>
          <p:cNvPicPr>
            <a:picLocks noChangeAspect="1"/>
          </p:cNvPicPr>
          <p:nvPr/>
        </p:nvPicPr>
        <p:blipFill rotWithShape="1">
          <a:blip r:embed="rId2">
            <a:extLst>
              <a:ext uri="{28A0092B-C50C-407E-A947-70E740481C1C}">
                <a14:useLocalDpi xmlns:a14="http://schemas.microsoft.com/office/drawing/2010/main" val="0"/>
              </a:ext>
            </a:extLst>
          </a:blip>
          <a:srcRect l="3805" r="2314"/>
          <a:stretch/>
        </p:blipFill>
        <p:spPr>
          <a:xfrm>
            <a:off x="4114800" y="140049"/>
            <a:ext cx="5334000" cy="5766298"/>
          </a:xfrm>
          <a:prstGeom prst="rect">
            <a:avLst/>
          </a:prstGeom>
        </p:spPr>
      </p:pic>
    </p:spTree>
    <p:extLst>
      <p:ext uri="{BB962C8B-B14F-4D97-AF65-F5344CB8AC3E}">
        <p14:creationId xmlns:p14="http://schemas.microsoft.com/office/powerpoint/2010/main" val="2296319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10820400" cy="4525963"/>
          </a:xfrm>
        </p:spPr>
        <p:txBody>
          <a:bodyPr/>
          <a:lstStyle/>
          <a:p>
            <a:pPr>
              <a:buNone/>
            </a:pPr>
            <a:r>
              <a:rPr lang="en-US" dirty="0">
                <a:latin typeface="+mj-lt"/>
              </a:rPr>
              <a:t>Conclusions</a:t>
            </a:r>
          </a:p>
          <a:p>
            <a:pPr>
              <a:buNone/>
            </a:pPr>
            <a:endParaRPr lang="en-US" dirty="0"/>
          </a:p>
          <a:p>
            <a:pPr>
              <a:buNone/>
            </a:pPr>
            <a:endParaRPr lang="en-US" dirty="0"/>
          </a:p>
        </p:txBody>
      </p:sp>
      <p:sp>
        <p:nvSpPr>
          <p:cNvPr id="6" name="Date Placeholder 5">
            <a:extLst>
              <a:ext uri="{FF2B5EF4-FFF2-40B4-BE49-F238E27FC236}">
                <a16:creationId xmlns:a16="http://schemas.microsoft.com/office/drawing/2014/main" id="{BB08A437-844B-0A46-D1CA-11669E663E3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1EDA88-21D8-408D-A2E9-4AFEAA74202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C3069626-EABF-32AC-AB6F-784282B9E54E}"/>
              </a:ext>
            </a:extLst>
          </p:cNvPr>
          <p:cNvSpPr>
            <a:spLocks noGrp="1"/>
          </p:cNvSpPr>
          <p:nvPr>
            <p:ph type="ftr" sz="quarter" idx="11"/>
          </p:nvPr>
        </p:nvSpPr>
        <p:spPr>
          <a:xfrm>
            <a:off x="609600" y="5989636"/>
            <a:ext cx="10972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kumimoji="0" lang="en-US" sz="140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002AFE6-AF6D-E099-9162-C9748546B7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47F04-5B4A-4B3A-B7B2-0498BAC8F13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 Placeholder 6">
            <a:extLst>
              <a:ext uri="{FF2B5EF4-FFF2-40B4-BE49-F238E27FC236}">
                <a16:creationId xmlns:a16="http://schemas.microsoft.com/office/drawing/2014/main" id="{32C2E879-4D19-E0F4-7BCB-8243C869EC21}"/>
              </a:ext>
            </a:extLst>
          </p:cNvPr>
          <p:cNvSpPr txBox="1">
            <a:spLocks/>
          </p:cNvSpPr>
          <p:nvPr/>
        </p:nvSpPr>
        <p:spPr>
          <a:xfrm>
            <a:off x="990600" y="2380258"/>
            <a:ext cx="10210800" cy="1048742"/>
          </a:xfrm>
          <a:prstGeom prst="rect">
            <a:avLst/>
          </a:prstGeom>
          <a:solidFill>
            <a:schemeClr val="tx2">
              <a:lumMod val="20000"/>
              <a:lumOff val="80000"/>
            </a:schemeClr>
          </a:solidFill>
          <a:ln>
            <a:solidFill>
              <a:schemeClr val="tx1"/>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800" i="1" dirty="0">
                <a:solidFill>
                  <a:prstClr val="black"/>
                </a:solidFill>
                <a:latin typeface="Calibri"/>
              </a:rPr>
              <a:t>I learned how to use Microsoft Visio to create a network diagram that shows the network connectivity of computer 1, computer 2, the SOHO router, and a virtual switch with the right IP address and labeling. This project was useful in helping me develop my skills in building network connectivity diagrams.</a:t>
            </a:r>
            <a:endParaRPr kumimoji="0" lang="en-US" sz="18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7187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609600" y="762000"/>
            <a:ext cx="3486150" cy="45720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3200" dirty="0">
                <a:solidFill>
                  <a:schemeClr val="dk1"/>
                </a:solidFill>
                <a:ea typeface="+mn-ea"/>
                <a:cs typeface="+mn-cs"/>
              </a:rPr>
              <a:t>References</a:t>
            </a:r>
          </a:p>
        </p:txBody>
      </p:sp>
      <p:sp>
        <p:nvSpPr>
          <p:cNvPr id="2" name="Date Placeholder 1">
            <a:extLst>
              <a:ext uri="{FF2B5EF4-FFF2-40B4-BE49-F238E27FC236}">
                <a16:creationId xmlns:a16="http://schemas.microsoft.com/office/drawing/2014/main" id="{ECB2F283-B2D9-8F26-7C57-B5822C185EC3}"/>
              </a:ext>
            </a:extLst>
          </p:cNvPr>
          <p:cNvSpPr>
            <a:spLocks noGrp="1"/>
          </p:cNvSpPr>
          <p:nvPr>
            <p:ph type="dt" sz="half" idx="10"/>
          </p:nvPr>
        </p:nvSpPr>
        <p:spPr/>
        <p:txBody>
          <a:bodyPr/>
          <a:lstStyle/>
          <a:p>
            <a:fld id="{DF43587B-007E-4FA4-BA33-DFBF320C7558}" type="datetime1">
              <a:rPr lang="en-US" smtClean="0"/>
              <a:t>12/12/2023</a:t>
            </a:fld>
            <a:endParaRPr lang="en-US"/>
          </a:p>
        </p:txBody>
      </p:sp>
      <p:sp>
        <p:nvSpPr>
          <p:cNvPr id="10" name="Footer Placeholder 1">
            <a:extLst>
              <a:ext uri="{FF2B5EF4-FFF2-40B4-BE49-F238E27FC236}">
                <a16:creationId xmlns:a16="http://schemas.microsoft.com/office/drawing/2014/main" id="{5BD4BBC9-0464-2C73-7643-4FC74D2801A9}"/>
              </a:ext>
            </a:extLst>
          </p:cNvPr>
          <p:cNvSpPr>
            <a:spLocks noGrp="1"/>
          </p:cNvSpPr>
          <p:nvPr>
            <p:ph type="ftr" sz="quarter" idx="11"/>
          </p:nvPr>
        </p:nvSpPr>
        <p:spPr>
          <a:xfrm>
            <a:off x="609600" y="5989636"/>
            <a:ext cx="10972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kumimoji="0" lang="en-US" sz="140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9B7264EE-380F-CC65-9818-D3E29BFF0251}"/>
              </a:ext>
            </a:extLst>
          </p:cNvPr>
          <p:cNvSpPr>
            <a:spLocks noGrp="1"/>
          </p:cNvSpPr>
          <p:nvPr>
            <p:ph type="sldNum" sz="quarter" idx="12"/>
          </p:nvPr>
        </p:nvSpPr>
        <p:spPr/>
        <p:txBody>
          <a:bodyPr/>
          <a:lstStyle/>
          <a:p>
            <a:fld id="{89447F04-5B4A-4B3A-B7B2-0498BAC8F13C}" type="slidenum">
              <a:rPr lang="en-US" smtClean="0"/>
              <a:pPr/>
              <a:t>28</a:t>
            </a:fld>
            <a:endParaRPr lang="en-US"/>
          </a:p>
        </p:txBody>
      </p:sp>
      <p:sp>
        <p:nvSpPr>
          <p:cNvPr id="9" name="Text Placeholder 6">
            <a:extLst>
              <a:ext uri="{FF2B5EF4-FFF2-40B4-BE49-F238E27FC236}">
                <a16:creationId xmlns:a16="http://schemas.microsoft.com/office/drawing/2014/main" id="{BD253172-2FCC-5CA0-984E-1764E637F7D4}"/>
              </a:ext>
            </a:extLst>
          </p:cNvPr>
          <p:cNvSpPr txBox="1">
            <a:spLocks/>
          </p:cNvSpPr>
          <p:nvPr/>
        </p:nvSpPr>
        <p:spPr>
          <a:xfrm>
            <a:off x="1352550" y="2305050"/>
            <a:ext cx="9353550" cy="1123950"/>
          </a:xfrm>
          <a:prstGeom prst="rect">
            <a:avLst/>
          </a:prstGeom>
          <a:solidFill>
            <a:schemeClr val="tx2">
              <a:lumMod val="20000"/>
              <a:lumOff val="80000"/>
            </a:schemeClr>
          </a:solidFill>
          <a:ln>
            <a:solidFill>
              <a:schemeClr val="tx1"/>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800" i="1" dirty="0">
                <a:solidFill>
                  <a:prstClr val="black"/>
                </a:solidFill>
                <a:latin typeface="Calibri"/>
              </a:rPr>
              <a:t>For this course project I watched the class live recording to help me complete this project.</a:t>
            </a:r>
            <a:endParaRPr kumimoji="0" lang="en-US" sz="18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1455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5CC50F2E-EF04-4D7A-A09C-5AEF6E5EA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8760E64-5A41-72D1-579F-DC5F0A170A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4507" y="18087"/>
            <a:ext cx="4617491" cy="5468314"/>
          </a:xfrm>
          <a:prstGeom prst="rect">
            <a:avLst/>
          </a:prstGeom>
          <a:ln>
            <a:noFill/>
          </a:ln>
          <a:effectLst>
            <a:outerShdw blurRad="635000" dist="254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8CF1F-E56A-D245-FB63-DA1FF21DBDE3}"/>
              </a:ext>
            </a:extLst>
          </p:cNvPr>
          <p:cNvSpPr>
            <a:spLocks noGrp="1"/>
          </p:cNvSpPr>
          <p:nvPr>
            <p:ph type="ctrTitle"/>
          </p:nvPr>
        </p:nvSpPr>
        <p:spPr>
          <a:xfrm>
            <a:off x="8079475" y="684945"/>
            <a:ext cx="3520854" cy="4311383"/>
          </a:xfrm>
        </p:spPr>
        <p:txBody>
          <a:bodyPr anchor="ctr">
            <a:normAutofit/>
          </a:bodyPr>
          <a:lstStyle/>
          <a:p>
            <a:pPr algn="l"/>
            <a:br>
              <a:rPr lang="en-US" sz="4000"/>
            </a:br>
            <a:br>
              <a:rPr lang="en-US" sz="4000"/>
            </a:br>
            <a:br>
              <a:rPr lang="en-US" sz="4000"/>
            </a:br>
            <a:br>
              <a:rPr lang="en-US" sz="4000"/>
            </a:br>
            <a:r>
              <a:rPr lang="en-US" sz="4000"/>
              <a:t>SOHO Wireless Network Security</a:t>
            </a:r>
          </a:p>
        </p:txBody>
      </p:sp>
      <p:pic>
        <p:nvPicPr>
          <p:cNvPr id="4" name="Picture 3">
            <a:extLst>
              <a:ext uri="{FF2B5EF4-FFF2-40B4-BE49-F238E27FC236}">
                <a16:creationId xmlns:a16="http://schemas.microsoft.com/office/drawing/2014/main" id="{2D1F40E9-52CA-F97F-7EA6-44D2451A7559}"/>
              </a:ext>
            </a:extLst>
          </p:cNvPr>
          <p:cNvPicPr>
            <a:picLocks noChangeAspect="1"/>
          </p:cNvPicPr>
          <p:nvPr/>
        </p:nvPicPr>
        <p:blipFill rotWithShape="1">
          <a:blip r:embed="rId2"/>
          <a:srcRect l="18861" r="19034"/>
          <a:stretch/>
        </p:blipFill>
        <p:spPr>
          <a:xfrm>
            <a:off x="-2" y="10"/>
            <a:ext cx="7571799" cy="68579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1D675-BAF7-95E9-DCA6-E00E6891F1EC}"/>
              </a:ext>
            </a:extLst>
          </p:cNvPr>
          <p:cNvSpPr>
            <a:spLocks noGrp="1"/>
          </p:cNvSpPr>
          <p:nvPr>
            <p:ph type="ctrTitle"/>
          </p:nvPr>
        </p:nvSpPr>
        <p:spPr>
          <a:xfrm>
            <a:off x="4654296" y="640080"/>
            <a:ext cx="6894576" cy="3566160"/>
          </a:xfrm>
        </p:spPr>
        <p:txBody>
          <a:bodyPr anchor="b">
            <a:normAutofit/>
          </a:bodyPr>
          <a:lstStyle/>
          <a:p>
            <a:pPr algn="l"/>
            <a:br>
              <a:rPr lang="en-US" sz="6600"/>
            </a:br>
            <a:r>
              <a:rPr lang="en-US" sz="6600"/>
              <a:t> </a:t>
            </a:r>
            <a:br>
              <a:rPr lang="en-US" sz="6600"/>
            </a:br>
            <a:r>
              <a:rPr lang="en-US" sz="6600"/>
              <a:t>IPv4 Addressing</a:t>
            </a:r>
          </a:p>
        </p:txBody>
      </p:sp>
      <p:pic>
        <p:nvPicPr>
          <p:cNvPr id="4" name="Picture 3" descr="Person watching empty phone">
            <a:extLst>
              <a:ext uri="{FF2B5EF4-FFF2-40B4-BE49-F238E27FC236}">
                <a16:creationId xmlns:a16="http://schemas.microsoft.com/office/drawing/2014/main" id="{4EA881D5-0ACD-E9B8-C974-537B272289F2}"/>
              </a:ext>
            </a:extLst>
          </p:cNvPr>
          <p:cNvPicPr>
            <a:picLocks noChangeAspect="1"/>
          </p:cNvPicPr>
          <p:nvPr/>
        </p:nvPicPr>
        <p:blipFill>
          <a:blip r:embed="rId2">
            <a:extLst>
              <a:ext uri="{28A0092B-C50C-407E-A947-70E740481C1C}">
                <a14:useLocalDpi xmlns:a14="http://schemas.microsoft.com/office/drawing/2010/main" val="0"/>
              </a:ext>
            </a:extLst>
          </a:blip>
          <a:srcRect l="30306" r="30306"/>
          <a:stretch/>
        </p:blipFill>
        <p:spPr>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1700" y="914400"/>
            <a:ext cx="7848600" cy="5562600"/>
          </a:xfrm>
        </p:spPr>
        <p:txBody>
          <a:bodyPr>
            <a:normAutofit fontScale="92500" lnSpcReduction="20000"/>
          </a:bodyPr>
          <a:lstStyle/>
          <a:p>
            <a:pPr marL="0" indent="0">
              <a:spcBef>
                <a:spcPts val="0"/>
              </a:spcBef>
              <a:buNone/>
            </a:pPr>
            <a:r>
              <a:rPr lang="en-US" sz="1600" dirty="0"/>
              <a:t>1. </a:t>
            </a:r>
            <a:r>
              <a:rPr lang="en-US" sz="1600" dirty="0">
                <a:solidFill>
                  <a:srgbClr val="16191F"/>
                </a:solidFill>
                <a:ea typeface="Calibri" panose="020F0502020204030204" pitchFamily="34" charset="0"/>
                <a:cs typeface="Calibri" panose="020F0502020204030204" pitchFamily="34" charset="0"/>
              </a:rPr>
              <a:t>What are the factory default username and password of a TP-Link router? Why is it important to change the default username and password of a SOHO router? </a:t>
            </a:r>
          </a:p>
          <a:p>
            <a:pPr marL="0" indent="0">
              <a:spcBef>
                <a:spcPts val="0"/>
              </a:spcBef>
              <a:buNone/>
            </a:pPr>
            <a:r>
              <a:rPr lang="en-US" sz="1600" b="1" dirty="0">
                <a:ea typeface="Calibri" panose="020F0502020204030204" pitchFamily="34" charset="0"/>
                <a:cs typeface="Times New Roman" panose="02020603050405020304" pitchFamily="18" charset="0"/>
              </a:rPr>
              <a:t>Answer: </a:t>
            </a:r>
            <a:r>
              <a:rPr lang="en-US" sz="1600" dirty="0">
                <a:ea typeface="Calibri" panose="020F0502020204030204" pitchFamily="34" charset="0"/>
                <a:cs typeface="Times New Roman" panose="02020603050405020304" pitchFamily="18" charset="0"/>
              </a:rPr>
              <a:t>The default username for a TP-Link router is admin and the default password is admin. </a:t>
            </a:r>
            <a:r>
              <a:rPr lang="en-US" sz="1600" dirty="0">
                <a:solidFill>
                  <a:srgbClr val="000000"/>
                </a:solidFill>
                <a:latin typeface="Inter"/>
              </a:rPr>
              <a:t>It's crucial to change the default username and password of a SOHO router to avoid unauthorized access and configuration changes. Hackers and crackers are familiar with the commonly used default credentials, which makes it easier for them to take over the device, hijack the network, or lock out the owner. To prevent this, it's necessary to set a private password instead of relying on the default one.</a:t>
            </a: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r>
              <a:rPr lang="en-US" sz="1600" dirty="0">
                <a:ea typeface="Calibri" panose="020F0502020204030204" pitchFamily="34" charset="0"/>
                <a:cs typeface="Times New Roman" panose="02020603050405020304" pitchFamily="18" charset="0"/>
              </a:rPr>
              <a:t>2. To protect a SOHO wireless network with a small number of devices, which address management method provides more control, configuring the device IP addresses manually (static IP) or using a DHCP server (dynamic IP)? Why?</a:t>
            </a:r>
          </a:p>
          <a:p>
            <a:pPr marL="0" indent="0">
              <a:spcBef>
                <a:spcPts val="0"/>
              </a:spcBef>
              <a:buNone/>
            </a:pPr>
            <a:r>
              <a:rPr lang="en-US" sz="1600" b="1" dirty="0">
                <a:ea typeface="Calibri" panose="020F0502020204030204" pitchFamily="34" charset="0"/>
                <a:cs typeface="Times New Roman" panose="02020603050405020304" pitchFamily="18" charset="0"/>
              </a:rPr>
              <a:t>Answer: </a:t>
            </a:r>
            <a:r>
              <a:rPr lang="en-US" sz="1600" dirty="0">
                <a:ea typeface="Calibri" panose="020F0502020204030204" pitchFamily="34" charset="0"/>
                <a:cs typeface="Times New Roman" panose="02020603050405020304" pitchFamily="18" charset="0"/>
              </a:rPr>
              <a:t>Static IP addresses are set up manually, whereas dynamic IP addresses are assigned by your router. In a small-scale wireless network, static IP addresses give the network administrator direct control enabling remote network access, enhanced stability, and security.</a:t>
            </a: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r>
              <a:rPr lang="en-US" sz="1600" dirty="0">
                <a:ea typeface="Calibri" panose="020F0502020204030204" pitchFamily="34" charset="0"/>
                <a:cs typeface="Times New Roman" panose="02020603050405020304" pitchFamily="18" charset="0"/>
              </a:rPr>
              <a:t>3. What does MAC filtering do? If needed, when would you use deny filtering rules and when would you use allow filtering rules? What happens to devices that want to connect, if the “Allow the stations specified by any enabled entries in the list to access” function is enabled but there are no entries in the list?</a:t>
            </a:r>
          </a:p>
          <a:p>
            <a:pPr marL="0" indent="0">
              <a:spcBef>
                <a:spcPts val="0"/>
              </a:spcBef>
              <a:buNone/>
            </a:pPr>
            <a:r>
              <a:rPr lang="en-US" sz="1600" b="1" dirty="0">
                <a:ea typeface="Calibri" panose="020F0502020204030204" pitchFamily="34" charset="0"/>
                <a:cs typeface="Times New Roman" panose="02020603050405020304" pitchFamily="18" charset="0"/>
              </a:rPr>
              <a:t>Answer: </a:t>
            </a:r>
            <a:r>
              <a:rPr lang="en-US" sz="1600" dirty="0">
                <a:ea typeface="Calibri" panose="020F0502020204030204" pitchFamily="34" charset="0"/>
                <a:cs typeface="Times New Roman" panose="02020603050405020304" pitchFamily="18" charset="0"/>
              </a:rPr>
              <a:t>MAC filtering provides an extra layer of security by cross-checking a device's MAC address with a list of approved addresses. If the client's IP address matches one on the router's list, access is granted otherwise, it is denied. To block specific devices from accessing the network, I would use deny filtering rules. To allow specific devices to access the network, I would use allow filtering rules. If the "Allow the stations specified by any enabled entries in the list to access" feature is turned on but there are no entries in the list, no devices will be able to connect to the network.</a:t>
            </a:r>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71700" y="304800"/>
            <a:ext cx="49911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SOHO Wireless Network Security</a:t>
            </a:r>
          </a:p>
        </p:txBody>
      </p:sp>
    </p:spTree>
    <p:extLst>
      <p:ext uri="{BB962C8B-B14F-4D97-AF65-F5344CB8AC3E}">
        <p14:creationId xmlns:p14="http://schemas.microsoft.com/office/powerpoint/2010/main" val="3783670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1700" y="914400"/>
            <a:ext cx="7848600" cy="5562600"/>
          </a:xfrm>
        </p:spPr>
        <p:txBody>
          <a:bodyPr>
            <a:normAutofit lnSpcReduction="10000"/>
          </a:bodyPr>
          <a:lstStyle/>
          <a:p>
            <a:pPr marL="0" indent="0">
              <a:spcBef>
                <a:spcPts val="0"/>
              </a:spcBef>
              <a:buNone/>
            </a:pPr>
            <a:r>
              <a:rPr lang="en-US" sz="1600" dirty="0"/>
              <a:t>1. </a:t>
            </a:r>
            <a:r>
              <a:rPr lang="en-US" sz="1600" dirty="0">
                <a:solidFill>
                  <a:srgbClr val="16191F"/>
                </a:solidFill>
                <a:ea typeface="Calibri" panose="020F0502020204030204" pitchFamily="34" charset="0"/>
                <a:cs typeface="Calibri" panose="020F0502020204030204" pitchFamily="34" charset="0"/>
              </a:rPr>
              <a:t>What wireless security settings are displayed on the Wireless Security page? Which one is recommended by the vendor? Why? </a:t>
            </a:r>
          </a:p>
          <a:p>
            <a:pPr marL="0" indent="0">
              <a:spcBef>
                <a:spcPts val="0"/>
              </a:spcBef>
              <a:buNone/>
            </a:pPr>
            <a:r>
              <a:rPr lang="en-US" sz="1600" b="1" dirty="0">
                <a:ea typeface="Calibri" panose="020F0502020204030204" pitchFamily="34" charset="0"/>
                <a:cs typeface="Times New Roman" panose="02020603050405020304" pitchFamily="18" charset="0"/>
              </a:rPr>
              <a:t>Answer: </a:t>
            </a:r>
            <a:r>
              <a:rPr lang="en-US" sz="1600" dirty="0">
                <a:ea typeface="Calibri" panose="020F0502020204030204" pitchFamily="34" charset="0"/>
                <a:cs typeface="Times New Roman" panose="02020603050405020304" pitchFamily="18" charset="0"/>
              </a:rPr>
              <a:t>The wireless security settings that are displayed are WPA2-PSK AES encryption and the one that’s recommended is the same (WPA2- PSK AES encryption) because it’s the strongest wireless encryption standard.</a:t>
            </a: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r>
              <a:rPr lang="en-US" sz="1600" dirty="0">
                <a:ea typeface="Calibri" panose="020F0502020204030204" pitchFamily="34" charset="0"/>
                <a:cs typeface="Times New Roman" panose="02020603050405020304" pitchFamily="18" charset="0"/>
              </a:rPr>
              <a:t>2. Among the configurations you explored in this module, which one is a true security function? Why?     </a:t>
            </a:r>
          </a:p>
          <a:p>
            <a:pPr marL="0" indent="0">
              <a:spcBef>
                <a:spcPts val="0"/>
              </a:spcBef>
              <a:buNone/>
            </a:pPr>
            <a:r>
              <a:rPr lang="en-US" sz="1600" b="1" dirty="0">
                <a:ea typeface="Calibri" panose="020F0502020204030204" pitchFamily="34" charset="0"/>
                <a:cs typeface="Times New Roman" panose="02020603050405020304" pitchFamily="18" charset="0"/>
              </a:rPr>
              <a:t>Answer: </a:t>
            </a:r>
            <a:r>
              <a:rPr lang="en-US" sz="1600" dirty="0">
                <a:ea typeface="Calibri" panose="020F0502020204030204" pitchFamily="34" charset="0"/>
                <a:cs typeface="Times New Roman" panose="02020603050405020304" pitchFamily="18" charset="0"/>
              </a:rPr>
              <a:t>Changing your SOHO router credentials, changing IP address, and MAC filtering are all good ways to secure your network but, in my opinion, WPA2 is a true security function because dynamic key encryption is used resulting in the key being changed frequently making it more difficult to crack. </a:t>
            </a:r>
          </a:p>
          <a:p>
            <a:pPr marL="0" indent="0">
              <a:spcBef>
                <a:spcPts val="0"/>
              </a:spcBef>
              <a:buNone/>
            </a:pPr>
            <a:endParaRPr lang="en-US" sz="1600" b="1"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r>
              <a:rPr lang="en-US" sz="1600" dirty="0">
                <a:ea typeface="Calibri" panose="020F0502020204030204" pitchFamily="34" charset="0"/>
                <a:cs typeface="Times New Roman" panose="02020603050405020304" pitchFamily="18" charset="0"/>
              </a:rPr>
              <a:t>3. What would you do to protect your wireless network at home? Why?</a:t>
            </a:r>
          </a:p>
          <a:p>
            <a:pPr marL="0" indent="0">
              <a:spcBef>
                <a:spcPts val="0"/>
              </a:spcBef>
              <a:buNone/>
            </a:pPr>
            <a:r>
              <a:rPr lang="en-US" sz="1600" b="1" dirty="0">
                <a:ea typeface="Calibri" panose="020F0502020204030204" pitchFamily="34" charset="0"/>
                <a:cs typeface="Times New Roman" panose="02020603050405020304" pitchFamily="18" charset="0"/>
              </a:rPr>
              <a:t>Answer: </a:t>
            </a:r>
            <a:r>
              <a:rPr lang="en-US" sz="1600" dirty="0">
                <a:ea typeface="Calibri" panose="020F0502020204030204" pitchFamily="34" charset="0"/>
                <a:cs typeface="Times New Roman" panose="02020603050405020304" pitchFamily="18" charset="0"/>
              </a:rPr>
              <a:t>Honestly, I would try to incorporate all of them. I know it might seem a bit too much but When properly configured and combined, I think it can make it more challenging for crackers and hackers to take control of my device. Although it may seem sufficient to have the bare minimum-security measures in place for our homes, we must remember that employees can be a gateway into a business. If they can't access your home system, they won't be able to obtain your information. By ensuring this, both the company you work for, your family, and yourself will be protected.</a:t>
            </a:r>
            <a:endParaRPr lang="en-US" sz="1600" dirty="0"/>
          </a:p>
          <a:p>
            <a:pPr>
              <a:buNone/>
            </a:pPr>
            <a:endParaRPr lang="en-US" sz="1600" dirty="0"/>
          </a:p>
          <a:p>
            <a:pPr>
              <a:buNone/>
            </a:pPr>
            <a:endParaRPr lang="en-US" sz="1600" dirty="0"/>
          </a:p>
          <a:p>
            <a:pPr>
              <a:buNone/>
            </a:pPr>
            <a:endParaRPr lang="en-US" sz="1600" dirty="0"/>
          </a:p>
          <a:p>
            <a:pPr>
              <a:buNone/>
            </a:pP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71700" y="304800"/>
            <a:ext cx="49911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SOHO Wireless Network Security</a:t>
            </a:r>
          </a:p>
        </p:txBody>
      </p:sp>
    </p:spTree>
    <p:extLst>
      <p:ext uri="{BB962C8B-B14F-4D97-AF65-F5344CB8AC3E}">
        <p14:creationId xmlns:p14="http://schemas.microsoft.com/office/powerpoint/2010/main" val="1895534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373" y="1295400"/>
            <a:ext cx="7848600" cy="5562600"/>
          </a:xfrm>
        </p:spPr>
        <p:txBody>
          <a:bodyPr>
            <a:normAutofit/>
          </a:bodyPr>
          <a:lstStyle/>
          <a:p>
            <a:pPr marL="1161288" indent="-1161288">
              <a:lnSpc>
                <a:spcPct val="200000"/>
              </a:lnSpc>
              <a:spcBef>
                <a:spcPts val="0"/>
              </a:spcBef>
              <a:buNone/>
            </a:pPr>
            <a:r>
              <a:rPr lang="en-US" sz="1400" dirty="0"/>
              <a:t>GeeksforGeeks. (2023, April 16). MAC filtering in computer network. https://www.geeksforgeeks.org/mac-filtering-in-computer-network/</a:t>
            </a:r>
          </a:p>
          <a:p>
            <a:pPr marL="1161288" indent="-1161288">
              <a:lnSpc>
                <a:spcPct val="200000"/>
              </a:lnSpc>
              <a:spcBef>
                <a:spcPts val="0"/>
              </a:spcBef>
              <a:buNone/>
            </a:pPr>
            <a:r>
              <a:rPr lang="en-US" sz="1400" dirty="0"/>
              <a:t>McKay, D. (2023, September 21). Static IP vs. Dynamic IP: What Is the Difference? How-To Geek. https://www.howtogeek.com/891148/static-ip-vs-dynamic-ip/</a:t>
            </a:r>
          </a:p>
          <a:p>
            <a:pPr marL="1161288" indent="-1161288">
              <a:lnSpc>
                <a:spcPct val="200000"/>
              </a:lnSpc>
              <a:spcBef>
                <a:spcPts val="0"/>
              </a:spcBef>
              <a:buNone/>
            </a:pPr>
            <a:r>
              <a:rPr lang="en-US" sz="1400" dirty="0"/>
              <a:t>McDonald, R. (n.d.). Configuring security on SOHO Networks | Security | Pearson IT Certification. https://www.pearsonitcertification.com/articles/article.aspx?p=2990394&amp;seqNum=11</a:t>
            </a:r>
          </a:p>
          <a:p>
            <a:pPr marL="1161288" indent="-1161288">
              <a:lnSpc>
                <a:spcPct val="200000"/>
              </a:lnSpc>
              <a:buNone/>
            </a:pPr>
            <a:r>
              <a:rPr lang="en-US" sz="1400" dirty="0">
                <a:solidFill>
                  <a:srgbClr val="000000"/>
                </a:solidFill>
              </a:rPr>
              <a:t>TP-LINK router login | TP-LINK Default Router Password &amp; Username. (n.d.). Router Passwords. https://www.routerpasswords.com/tp-link-default-router-password/</a:t>
            </a:r>
          </a:p>
          <a:p>
            <a:pPr marL="1161288" indent="-1161288">
              <a:lnSpc>
                <a:spcPct val="200000"/>
              </a:lnSpc>
              <a:buNone/>
            </a:pPr>
            <a:r>
              <a:rPr lang="en-US" sz="1400" dirty="0">
                <a:solidFill>
                  <a:srgbClr val="000000"/>
                </a:solidFill>
              </a:rPr>
              <a:t>TP-Link Emulators | TP-Link. (n.d.). Www.tp-Link.com. https://www.tp-link.com/us/support/emulator/</a:t>
            </a:r>
          </a:p>
          <a:p>
            <a:pPr marL="1161288" indent="-1161288">
              <a:lnSpc>
                <a:spcPct val="200000"/>
              </a:lnSpc>
              <a:buNone/>
            </a:pPr>
            <a:r>
              <a:rPr lang="en-US" sz="1400" dirty="0">
                <a:solidFill>
                  <a:srgbClr val="000000"/>
                </a:solidFill>
              </a:rPr>
              <a:t>‌</a:t>
            </a:r>
          </a:p>
          <a:p>
            <a:pPr marL="0" indent="0">
              <a:spcBef>
                <a:spcPts val="0"/>
              </a:spcBef>
              <a:buNone/>
            </a:pPr>
            <a:endParaRPr lang="en-US" sz="1600" dirty="0"/>
          </a:p>
          <a:p>
            <a:pPr>
              <a:buNone/>
            </a:pP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005373" y="416767"/>
            <a:ext cx="49911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References</a:t>
            </a:r>
          </a:p>
        </p:txBody>
      </p:sp>
    </p:spTree>
    <p:extLst>
      <p:ext uri="{BB962C8B-B14F-4D97-AF65-F5344CB8AC3E}">
        <p14:creationId xmlns:p14="http://schemas.microsoft.com/office/powerpoint/2010/main" val="3121328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urved section of an athletics track in a sport stadium">
            <a:extLst>
              <a:ext uri="{FF2B5EF4-FFF2-40B4-BE49-F238E27FC236}">
                <a16:creationId xmlns:a16="http://schemas.microsoft.com/office/drawing/2014/main" id="{8721B390-EC94-0B95-BAAC-03C9E79969F3}"/>
              </a:ext>
            </a:extLst>
          </p:cNvPr>
          <p:cNvPicPr>
            <a:picLocks noChangeAspect="1"/>
          </p:cNvPicPr>
          <p:nvPr/>
        </p:nvPicPr>
        <p:blipFill rotWithShape="1">
          <a:blip r:embed="rId2"/>
          <a:srcRect l="17541" r="29800" b="-2"/>
          <a:stretch/>
        </p:blipFill>
        <p:spPr>
          <a:xfrm>
            <a:off x="-1" y="-2"/>
            <a:ext cx="5410198" cy="6858002"/>
          </a:xfrm>
          <a:prstGeom prst="rect">
            <a:avLst/>
          </a:prstGeom>
        </p:spPr>
      </p:pic>
      <p:sp>
        <p:nvSpPr>
          <p:cNvPr id="2" name="Title 1">
            <a:extLst>
              <a:ext uri="{FF2B5EF4-FFF2-40B4-BE49-F238E27FC236}">
                <a16:creationId xmlns:a16="http://schemas.microsoft.com/office/drawing/2014/main" id="{66CF8AD7-C630-763A-5DA9-858AF22BEE99}"/>
              </a:ext>
            </a:extLst>
          </p:cNvPr>
          <p:cNvSpPr>
            <a:spLocks noGrp="1"/>
          </p:cNvSpPr>
          <p:nvPr>
            <p:ph type="title"/>
          </p:nvPr>
        </p:nvSpPr>
        <p:spPr>
          <a:xfrm>
            <a:off x="6115317" y="405685"/>
            <a:ext cx="5464968" cy="1559301"/>
          </a:xfrm>
        </p:spPr>
        <p:txBody>
          <a:bodyPr>
            <a:normAutofit/>
          </a:bodyPr>
          <a:lstStyle/>
          <a:p>
            <a:r>
              <a:rPr lang="en-US" sz="4000"/>
              <a:t>Challenges</a:t>
            </a:r>
          </a:p>
        </p:txBody>
      </p:sp>
      <p:sp>
        <p:nvSpPr>
          <p:cNvPr id="3" name="Content Placeholder 2">
            <a:extLst>
              <a:ext uri="{FF2B5EF4-FFF2-40B4-BE49-F238E27FC236}">
                <a16:creationId xmlns:a16="http://schemas.microsoft.com/office/drawing/2014/main" id="{56DAB1E7-ABAB-F24D-0A9B-C405F42C87B4}"/>
              </a:ext>
            </a:extLst>
          </p:cNvPr>
          <p:cNvSpPr>
            <a:spLocks noGrp="1"/>
          </p:cNvSpPr>
          <p:nvPr>
            <p:ph idx="1"/>
          </p:nvPr>
        </p:nvSpPr>
        <p:spPr>
          <a:xfrm>
            <a:off x="6115317" y="2062065"/>
            <a:ext cx="5247340" cy="3496878"/>
          </a:xfrm>
        </p:spPr>
        <p:txBody>
          <a:bodyPr anchor="ctr">
            <a:normAutofit/>
          </a:bodyPr>
          <a:lstStyle/>
          <a:p>
            <a:pPr marL="0" indent="0">
              <a:buNone/>
            </a:pPr>
            <a:r>
              <a:rPr lang="en-US" sz="2000" dirty="0"/>
              <a:t>The subnetting section proved to be the only challenge I encountered, as all other assignments were accompanied by excellent instructions that, if adhered to, facilitated the completion of each project effortlessly.</a:t>
            </a:r>
          </a:p>
        </p:txBody>
      </p:sp>
    </p:spTree>
    <p:extLst>
      <p:ext uri="{BB962C8B-B14F-4D97-AF65-F5344CB8AC3E}">
        <p14:creationId xmlns:p14="http://schemas.microsoft.com/office/powerpoint/2010/main" val="395585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phere of mesh and nodes">
            <a:extLst>
              <a:ext uri="{FF2B5EF4-FFF2-40B4-BE49-F238E27FC236}">
                <a16:creationId xmlns:a16="http://schemas.microsoft.com/office/drawing/2014/main" id="{3D9A4A9D-84F9-2A07-A6E4-A1D57125CAFB}"/>
              </a:ext>
            </a:extLst>
          </p:cNvPr>
          <p:cNvPicPr>
            <a:picLocks noChangeAspect="1"/>
          </p:cNvPicPr>
          <p:nvPr/>
        </p:nvPicPr>
        <p:blipFill rotWithShape="1">
          <a:blip r:embed="rId2"/>
          <a:srcRect l="36123" r="4710"/>
          <a:stretch/>
        </p:blipFill>
        <p:spPr>
          <a:xfrm>
            <a:off x="-1" y="-2"/>
            <a:ext cx="5410198" cy="6858002"/>
          </a:xfrm>
          <a:prstGeom prst="rect">
            <a:avLst/>
          </a:prstGeom>
        </p:spPr>
      </p:pic>
      <p:sp>
        <p:nvSpPr>
          <p:cNvPr id="2" name="Title 1">
            <a:extLst>
              <a:ext uri="{FF2B5EF4-FFF2-40B4-BE49-F238E27FC236}">
                <a16:creationId xmlns:a16="http://schemas.microsoft.com/office/drawing/2014/main" id="{B10D9F10-0FE3-1AFF-FFD0-8CC816202B55}"/>
              </a:ext>
            </a:extLst>
          </p:cNvPr>
          <p:cNvSpPr>
            <a:spLocks noGrp="1"/>
          </p:cNvSpPr>
          <p:nvPr>
            <p:ph type="title"/>
          </p:nvPr>
        </p:nvSpPr>
        <p:spPr>
          <a:xfrm>
            <a:off x="6115317" y="405685"/>
            <a:ext cx="5464968" cy="1559301"/>
          </a:xfrm>
        </p:spPr>
        <p:txBody>
          <a:bodyPr>
            <a:normAutofit/>
          </a:bodyPr>
          <a:lstStyle/>
          <a:p>
            <a:r>
              <a:rPr lang="en-US" sz="4000"/>
              <a:t>Career Skills</a:t>
            </a:r>
          </a:p>
        </p:txBody>
      </p:sp>
      <p:sp>
        <p:nvSpPr>
          <p:cNvPr id="3" name="Content Placeholder 2">
            <a:extLst>
              <a:ext uri="{FF2B5EF4-FFF2-40B4-BE49-F238E27FC236}">
                <a16:creationId xmlns:a16="http://schemas.microsoft.com/office/drawing/2014/main" id="{C2870F67-9AEC-2765-FBC1-4D8B46117C0D}"/>
              </a:ext>
            </a:extLst>
          </p:cNvPr>
          <p:cNvSpPr>
            <a:spLocks noGrp="1"/>
          </p:cNvSpPr>
          <p:nvPr>
            <p:ph idx="1"/>
          </p:nvPr>
        </p:nvSpPr>
        <p:spPr>
          <a:xfrm>
            <a:off x="6096000" y="2286000"/>
            <a:ext cx="5247340" cy="3496878"/>
          </a:xfrm>
        </p:spPr>
        <p:txBody>
          <a:bodyPr anchor="ctr">
            <a:normAutofit fontScale="92500" lnSpcReduction="20000"/>
          </a:bodyPr>
          <a:lstStyle/>
          <a:p>
            <a:pPr marL="0" indent="0">
              <a:buNone/>
            </a:pPr>
            <a:r>
              <a:rPr lang="en-US" sz="2000" dirty="0"/>
              <a:t>I gained valuable skills through practical exercises such as configuring the eth0 interface, using the ip addr command to verify IP addresses in the terminal, and assigning IP addresses to routers. This hands-on lab exercise was instrumental in equipping me with the necessary skills to troubleshoot connections between routers and machines. Additionally, I acquired knowledge in subnetting. Furthermore, I became proficient in utilizing Microsoft Visio to create network diagrams that accurately depict the connectivity of various components, including computer 1, computer 2, the SOHO router, and a virtual switch, complete with appropriate IP addresses and labels. Lastly, I expanded my understanding of different wireless network security protocols.</a:t>
            </a:r>
          </a:p>
        </p:txBody>
      </p:sp>
    </p:spTree>
    <p:extLst>
      <p:ext uri="{BB962C8B-B14F-4D97-AF65-F5344CB8AC3E}">
        <p14:creationId xmlns:p14="http://schemas.microsoft.com/office/powerpoint/2010/main" val="4088359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7150-E123-8C43-679E-F78438126A3B}"/>
              </a:ext>
            </a:extLst>
          </p:cNvPr>
          <p:cNvSpPr>
            <a:spLocks noGrp="1"/>
          </p:cNvSpPr>
          <p:nvPr>
            <p:ph type="title"/>
          </p:nvPr>
        </p:nvSpPr>
        <p:spPr>
          <a:xfrm>
            <a:off x="6803409" y="762001"/>
            <a:ext cx="4156512" cy="1708244"/>
          </a:xfrm>
        </p:spPr>
        <p:txBody>
          <a:bodyPr anchor="ctr">
            <a:normAutofit/>
          </a:bodyPr>
          <a:lstStyle/>
          <a:p>
            <a:r>
              <a:rPr lang="en-US" sz="4000" dirty="0"/>
              <a:t>Conclusion</a:t>
            </a:r>
          </a:p>
        </p:txBody>
      </p:sp>
      <p:sp>
        <p:nvSpPr>
          <p:cNvPr id="3" name="Content Placeholder 2">
            <a:extLst>
              <a:ext uri="{FF2B5EF4-FFF2-40B4-BE49-F238E27FC236}">
                <a16:creationId xmlns:a16="http://schemas.microsoft.com/office/drawing/2014/main" id="{09403216-2E93-9DE4-C104-94D9FC0A6A2D}"/>
              </a:ext>
            </a:extLst>
          </p:cNvPr>
          <p:cNvSpPr>
            <a:spLocks noGrp="1"/>
          </p:cNvSpPr>
          <p:nvPr>
            <p:ph idx="1"/>
          </p:nvPr>
        </p:nvSpPr>
        <p:spPr>
          <a:xfrm>
            <a:off x="6803409" y="2470245"/>
            <a:ext cx="4156512" cy="3769835"/>
          </a:xfrm>
        </p:spPr>
        <p:txBody>
          <a:bodyPr anchor="ctr">
            <a:normAutofit/>
          </a:bodyPr>
          <a:lstStyle/>
          <a:p>
            <a:pPr marL="0" indent="0">
              <a:buNone/>
            </a:pPr>
            <a:r>
              <a:rPr lang="en-US" sz="2000" dirty="0"/>
              <a:t>There are numerous components within the network that contribute to its functionality. Each element, such as the IP address, loopback interface, and security measures, plays a crucial role. Through the completion of this project, I have gained valuable insights into the significance of configuring and connecting a network correctly. By doing so, one can establish an exceptionally efficient and secure network.</a:t>
            </a:r>
          </a:p>
        </p:txBody>
      </p:sp>
      <p:pic>
        <p:nvPicPr>
          <p:cNvPr id="5" name="Picture 4" descr="Blood in a test tube">
            <a:extLst>
              <a:ext uri="{FF2B5EF4-FFF2-40B4-BE49-F238E27FC236}">
                <a16:creationId xmlns:a16="http://schemas.microsoft.com/office/drawing/2014/main" id="{21BEDD67-854C-55DE-BD92-EE7E47CDB55E}"/>
              </a:ext>
            </a:extLst>
          </p:cNvPr>
          <p:cNvPicPr>
            <a:picLocks noChangeAspect="1"/>
          </p:cNvPicPr>
          <p:nvPr/>
        </p:nvPicPr>
        <p:blipFill rotWithShape="1">
          <a:blip r:embed="rId2"/>
          <a:srcRect l="30171" r="10494" b="-2"/>
          <a:stretch/>
        </p:blipFill>
        <p:spPr>
          <a:xfrm>
            <a:off x="-1" y="-2"/>
            <a:ext cx="6096001" cy="6858002"/>
          </a:xfrm>
          <a:prstGeom prst="rect">
            <a:avLst/>
          </a:prstGeom>
        </p:spPr>
      </p:pic>
    </p:spTree>
    <p:extLst>
      <p:ext uri="{BB962C8B-B14F-4D97-AF65-F5344CB8AC3E}">
        <p14:creationId xmlns:p14="http://schemas.microsoft.com/office/powerpoint/2010/main" val="3762175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373" y="1295400"/>
            <a:ext cx="7848600" cy="5562600"/>
          </a:xfrm>
        </p:spPr>
        <p:txBody>
          <a:bodyPr>
            <a:normAutofit fontScale="47500" lnSpcReduction="20000"/>
          </a:bodyPr>
          <a:lstStyle/>
          <a:p>
            <a:pPr marL="1161288" indent="-1161288">
              <a:lnSpc>
                <a:spcPct val="210000"/>
              </a:lnSpc>
              <a:spcBef>
                <a:spcPts val="0"/>
              </a:spcBef>
              <a:buNone/>
            </a:pPr>
            <a:r>
              <a:rPr lang="en-US" sz="2700" dirty="0"/>
              <a:t>GeeksforGeeks. (2023, April 16). MAC filtering in computer network. https://www.geeksforgeeks.org/mac-filtering-in-computer-network/</a:t>
            </a:r>
          </a:p>
          <a:p>
            <a:pPr marL="1161288" indent="-1161288">
              <a:lnSpc>
                <a:spcPct val="210000"/>
              </a:lnSpc>
              <a:spcBef>
                <a:spcPts val="0"/>
              </a:spcBef>
              <a:buNone/>
            </a:pPr>
            <a:r>
              <a:rPr lang="en-US" sz="2700" dirty="0"/>
              <a:t>McKay, D. (2023, September 21). Static IP vs. Dynamic IP: What Is the Difference? How-To Geek. https://www.howtogeek.com/891148/static-ip-vs-dynamic-ip/ </a:t>
            </a:r>
          </a:p>
          <a:p>
            <a:pPr marL="1161288" indent="-1161288">
              <a:lnSpc>
                <a:spcPct val="210000"/>
              </a:lnSpc>
              <a:spcBef>
                <a:spcPts val="0"/>
              </a:spcBef>
              <a:buNone/>
            </a:pPr>
            <a:r>
              <a:rPr lang="en-US" sz="2700" dirty="0"/>
              <a:t>McDonald, R. (n.d.). Configuring security on SOHO Networks | Security | Pearson IT Certification. https://www.pearsonitcertification.com/articles/article.aspx?p=2990394&amp;seqNum=11</a:t>
            </a:r>
          </a:p>
          <a:p>
            <a:pPr marL="1161288" indent="-1161288">
              <a:lnSpc>
                <a:spcPct val="210000"/>
              </a:lnSpc>
              <a:spcBef>
                <a:spcPts val="0"/>
              </a:spcBef>
              <a:buNone/>
            </a:pPr>
            <a:r>
              <a:rPr lang="en-US" sz="2700" b="0" i="1" dirty="0">
                <a:solidFill>
                  <a:srgbClr val="000000"/>
                </a:solidFill>
                <a:effectLst/>
                <a:latin typeface="Calibri" panose="020F0502020204030204" pitchFamily="34" charset="0"/>
              </a:rPr>
              <a:t>MindTap - Cengage Learning</a:t>
            </a:r>
            <a:r>
              <a:rPr lang="en-US" sz="2700" b="0" i="0" dirty="0">
                <a:solidFill>
                  <a:srgbClr val="000000"/>
                </a:solidFill>
                <a:effectLst/>
                <a:latin typeface="Calibri" panose="020F0502020204030204" pitchFamily="34" charset="0"/>
              </a:rPr>
              <a:t>. (n.d.). Ng.cengage.com. https://ng.cengage.com/static/nb/ui/evo/index.html?deploymentId=6052882453344196748019703862&amp;eISBN=9780357508183&amp;id=1920950174&amp;snapshotId=3691120&amp;</a:t>
            </a:r>
          </a:p>
          <a:p>
            <a:pPr marL="1161288" indent="-1161288">
              <a:lnSpc>
                <a:spcPct val="210000"/>
              </a:lnSpc>
              <a:buNone/>
            </a:pPr>
            <a:r>
              <a:rPr lang="en-US" sz="2700" dirty="0">
                <a:solidFill>
                  <a:srgbClr val="000000"/>
                </a:solidFill>
              </a:rPr>
              <a:t>TP-LINK router login | TP-LINK Default Router Password &amp; Username. (n.d.). Router Passwords. https://www.routerpasswords.com/tp-link-default-router-password/</a:t>
            </a:r>
          </a:p>
          <a:p>
            <a:pPr marL="1161288" indent="-1161288">
              <a:lnSpc>
                <a:spcPct val="210000"/>
              </a:lnSpc>
              <a:buNone/>
            </a:pPr>
            <a:r>
              <a:rPr lang="en-US" sz="2700" dirty="0">
                <a:solidFill>
                  <a:srgbClr val="000000"/>
                </a:solidFill>
              </a:rPr>
              <a:t>TP-Link Emulators | TP-Link. (n.d.). Www.tp-Link.com. https://www.tp-link.com/us/support/emulator/</a:t>
            </a:r>
          </a:p>
          <a:p>
            <a:pPr marL="1161288" indent="-1161288">
              <a:lnSpc>
                <a:spcPct val="210000"/>
              </a:lnSpc>
              <a:buNone/>
            </a:pPr>
            <a:r>
              <a:rPr lang="en-US" sz="1500" dirty="0">
                <a:solidFill>
                  <a:srgbClr val="000000"/>
                </a:solidFill>
              </a:rPr>
              <a:t>‌</a:t>
            </a:r>
          </a:p>
          <a:p>
            <a:pPr marL="0" indent="0">
              <a:spcBef>
                <a:spcPts val="0"/>
              </a:spcBef>
              <a:buNone/>
            </a:pPr>
            <a:endParaRPr lang="en-US" sz="1600" dirty="0"/>
          </a:p>
          <a:p>
            <a:pPr>
              <a:buNone/>
            </a:pP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005373" y="416767"/>
            <a:ext cx="49911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References</a:t>
            </a:r>
          </a:p>
        </p:txBody>
      </p:sp>
    </p:spTree>
    <p:extLst>
      <p:ext uri="{BB962C8B-B14F-4D97-AF65-F5344CB8AC3E}">
        <p14:creationId xmlns:p14="http://schemas.microsoft.com/office/powerpoint/2010/main" val="490129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10820400" cy="4525963"/>
          </a:xfrm>
        </p:spPr>
        <p:txBody>
          <a:bodyPr/>
          <a:lstStyle/>
          <a:p>
            <a:pPr>
              <a:buNone/>
            </a:pPr>
            <a:r>
              <a:rPr lang="en-US" dirty="0">
                <a:latin typeface="+mj-lt"/>
              </a:rPr>
              <a:t>Introduction</a:t>
            </a:r>
          </a:p>
          <a:p>
            <a:pPr>
              <a:buNone/>
            </a:pPr>
            <a:endParaRPr lang="en-US" dirty="0"/>
          </a:p>
          <a:p>
            <a:pPr>
              <a:buNone/>
            </a:pPr>
            <a:endParaRPr lang="en-US" dirty="0"/>
          </a:p>
        </p:txBody>
      </p:sp>
      <p:sp>
        <p:nvSpPr>
          <p:cNvPr id="6" name="Date Placeholder 5">
            <a:extLst>
              <a:ext uri="{FF2B5EF4-FFF2-40B4-BE49-F238E27FC236}">
                <a16:creationId xmlns:a16="http://schemas.microsoft.com/office/drawing/2014/main" id="{752DBF99-4635-D8FC-CDF4-C74A421690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6B7456-318A-432D-8A19-BE20415C6DA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2DC67F2-731F-732D-B774-A2DCBEC0C9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47F04-5B4A-4B3A-B7B2-0498BAC8F13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75A50935-2AC4-9B47-8F9B-DC3C6B818B7D}"/>
              </a:ext>
            </a:extLst>
          </p:cNvPr>
          <p:cNvSpPr txBox="1"/>
          <p:nvPr/>
        </p:nvSpPr>
        <p:spPr>
          <a:xfrm>
            <a:off x="772885" y="5696334"/>
            <a:ext cx="10820400"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kumimoji="0" lang="en-US" sz="140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 Placeholder 6">
            <a:extLst>
              <a:ext uri="{FF2B5EF4-FFF2-40B4-BE49-F238E27FC236}">
                <a16:creationId xmlns:a16="http://schemas.microsoft.com/office/drawing/2014/main" id="{3800DB34-35EA-B8DA-54F0-DE8737B409BE}"/>
              </a:ext>
            </a:extLst>
          </p:cNvPr>
          <p:cNvSpPr txBox="1">
            <a:spLocks/>
          </p:cNvSpPr>
          <p:nvPr/>
        </p:nvSpPr>
        <p:spPr>
          <a:xfrm>
            <a:off x="1269935" y="2158045"/>
            <a:ext cx="9353550" cy="1123950"/>
          </a:xfrm>
          <a:prstGeom prst="rect">
            <a:avLst/>
          </a:prstGeom>
          <a:solidFill>
            <a:schemeClr val="tx2">
              <a:lumMod val="20000"/>
              <a:lumOff val="80000"/>
            </a:schemeClr>
          </a:solidFill>
          <a:ln>
            <a:solidFill>
              <a:schemeClr val="tx1"/>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800" i="1" dirty="0">
                <a:solidFill>
                  <a:prstClr val="black"/>
                </a:solidFill>
                <a:latin typeface="Calibri"/>
              </a:rPr>
              <a:t>I will be assigning an IPv4 address to the SOHO router and verifying that computer 1 is receiving the new IPv4 address.</a:t>
            </a:r>
            <a:endParaRPr kumimoji="0" lang="en-US" sz="18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6067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609600" y="1524000"/>
            <a:ext cx="2133600" cy="373841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should include the terminal window that shows </a:t>
            </a:r>
            <a:r>
              <a:rPr lang="en-US" sz="1800" b="1" dirty="0"/>
              <a:t>the default gateway IP address</a:t>
            </a:r>
            <a:r>
              <a:rPr lang="en-US" sz="1800" dirty="0"/>
              <a:t>. </a:t>
            </a:r>
          </a:p>
          <a:p>
            <a:pPr marL="0" indent="0">
              <a:buNone/>
            </a:pPr>
            <a:endParaRPr lang="en-US" sz="1800" dirty="0"/>
          </a:p>
          <a:p>
            <a:pPr marL="0" indent="0">
              <a:buNone/>
            </a:pPr>
            <a:r>
              <a:rPr lang="en-US" sz="1800" dirty="0"/>
              <a:t>This screenshot should also show </a:t>
            </a:r>
            <a:r>
              <a:rPr lang="en-US" sz="1800" b="1" dirty="0"/>
              <a:t>the date/time information </a:t>
            </a:r>
            <a:r>
              <a:rPr lang="en-US" sz="1800" dirty="0"/>
              <a:t>on top of the Terminal window.</a:t>
            </a:r>
          </a:p>
          <a:p>
            <a:pPr marL="0" indent="0">
              <a:buNone/>
            </a:pPr>
            <a:endParaRPr lang="en-US" sz="18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609600" y="762001"/>
            <a:ext cx="2133600" cy="6811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Preparation</a:t>
            </a:r>
          </a:p>
        </p:txBody>
      </p:sp>
      <p:sp>
        <p:nvSpPr>
          <p:cNvPr id="2" name="Date Placeholder 1">
            <a:extLst>
              <a:ext uri="{FF2B5EF4-FFF2-40B4-BE49-F238E27FC236}">
                <a16:creationId xmlns:a16="http://schemas.microsoft.com/office/drawing/2014/main" id="{04BCA5C5-27ED-7126-508C-4B468287FC82}"/>
              </a:ext>
            </a:extLst>
          </p:cNvPr>
          <p:cNvSpPr>
            <a:spLocks noGrp="1"/>
          </p:cNvSpPr>
          <p:nvPr>
            <p:ph type="dt" sz="half" idx="10"/>
          </p:nvPr>
        </p:nvSpPr>
        <p:spPr/>
        <p:txBody>
          <a:bodyPr/>
          <a:lstStyle/>
          <a:p>
            <a:fld id="{E67BA6A4-0FDF-41F3-A658-2A0B5609A1E8}" type="datetime1">
              <a:rPr lang="en-US" smtClean="0"/>
              <a:t>12/12/2023</a:t>
            </a:fld>
            <a:endParaRPr lang="en-US"/>
          </a:p>
        </p:txBody>
      </p:sp>
      <p:sp>
        <p:nvSpPr>
          <p:cNvPr id="4" name="Footer Placeholder 3">
            <a:extLst>
              <a:ext uri="{FF2B5EF4-FFF2-40B4-BE49-F238E27FC236}">
                <a16:creationId xmlns:a16="http://schemas.microsoft.com/office/drawing/2014/main" id="{27139E6A-0F24-A80A-A5B7-9D175AD35744}"/>
              </a:ext>
            </a:extLst>
          </p:cNvPr>
          <p:cNvSpPr>
            <a:spLocks noGrp="1"/>
          </p:cNvSpPr>
          <p:nvPr>
            <p:ph type="ftr" sz="quarter" idx="11"/>
          </p:nvPr>
        </p:nvSpPr>
        <p:spPr>
          <a:xfrm>
            <a:off x="1922106" y="6226277"/>
            <a:ext cx="9310396" cy="365125"/>
          </a:xfrm>
        </p:spPr>
        <p:txBody>
          <a:bodyPr/>
          <a:lstStyle/>
          <a:p>
            <a:r>
              <a:rPr lang="en-US" dirty="0">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p>
          <a:p>
            <a:endParaRPr lang="en-US" dirty="0"/>
          </a:p>
        </p:txBody>
      </p:sp>
      <p:sp>
        <p:nvSpPr>
          <p:cNvPr id="6" name="Slide Number Placeholder 5">
            <a:extLst>
              <a:ext uri="{FF2B5EF4-FFF2-40B4-BE49-F238E27FC236}">
                <a16:creationId xmlns:a16="http://schemas.microsoft.com/office/drawing/2014/main" id="{56CE242A-2B6F-714F-9BE1-3A01D86FDCBD}"/>
              </a:ext>
            </a:extLst>
          </p:cNvPr>
          <p:cNvSpPr>
            <a:spLocks noGrp="1"/>
          </p:cNvSpPr>
          <p:nvPr>
            <p:ph type="sldNum" sz="quarter" idx="12"/>
          </p:nvPr>
        </p:nvSpPr>
        <p:spPr/>
        <p:txBody>
          <a:bodyPr/>
          <a:lstStyle/>
          <a:p>
            <a:fld id="{89447F04-5B4A-4B3A-B7B2-0498BAC8F13C}" type="slidenum">
              <a:rPr lang="en-US" smtClean="0"/>
              <a:pPr/>
              <a:t>5</a:t>
            </a:fld>
            <a:endParaRPr lang="en-US"/>
          </a:p>
        </p:txBody>
      </p:sp>
      <p:pic>
        <p:nvPicPr>
          <p:cNvPr id="9" name="Picture 8" descr="A screenshot of a computer&#10;&#10;Description automatically generated">
            <a:extLst>
              <a:ext uri="{FF2B5EF4-FFF2-40B4-BE49-F238E27FC236}">
                <a16:creationId xmlns:a16="http://schemas.microsoft.com/office/drawing/2014/main" id="{A800F1CE-2B8D-EE21-DC63-BA9ED43D6C1B}"/>
              </a:ext>
            </a:extLst>
          </p:cNvPr>
          <p:cNvPicPr>
            <a:picLocks noChangeAspect="1"/>
          </p:cNvPicPr>
          <p:nvPr/>
        </p:nvPicPr>
        <p:blipFill rotWithShape="1">
          <a:blip r:embed="rId2">
            <a:extLst>
              <a:ext uri="{28A0092B-C50C-407E-A947-70E740481C1C}">
                <a14:useLocalDpi xmlns:a14="http://schemas.microsoft.com/office/drawing/2010/main" val="0"/>
              </a:ext>
            </a:extLst>
          </a:blip>
          <a:srcRect l="8137" t="11955" b="3114"/>
          <a:stretch/>
        </p:blipFill>
        <p:spPr>
          <a:xfrm>
            <a:off x="3733800" y="266598"/>
            <a:ext cx="6836898" cy="54705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570DED-E942-4274-A5C5-61D0403EDC64}"/>
              </a:ext>
            </a:extLst>
          </p:cNvPr>
          <p:cNvSpPr txBox="1">
            <a:spLocks/>
          </p:cNvSpPr>
          <p:nvPr/>
        </p:nvSpPr>
        <p:spPr>
          <a:xfrm>
            <a:off x="462280" y="762001"/>
            <a:ext cx="21336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IPv4 Address Assignment</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462280" y="1828800"/>
            <a:ext cx="2133600" cy="38861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should include </a:t>
            </a:r>
            <a:r>
              <a:rPr lang="en-US" sz="1800" b="1" dirty="0"/>
              <a:t>the Interfaces page</a:t>
            </a:r>
            <a:r>
              <a:rPr lang="en-US" sz="1800" dirty="0"/>
              <a:t> that shows the new IPv4 address on the LAN interface. </a:t>
            </a:r>
          </a:p>
          <a:p>
            <a:pPr marL="0" indent="0">
              <a:buNone/>
            </a:pPr>
            <a:endParaRPr lang="en-US" sz="1800" dirty="0"/>
          </a:p>
          <a:p>
            <a:pPr marL="0" indent="0">
              <a:buNone/>
            </a:pPr>
            <a:r>
              <a:rPr lang="en-US" sz="1800" dirty="0"/>
              <a:t>This screenshot should also show </a:t>
            </a:r>
            <a:r>
              <a:rPr lang="en-US" sz="1800" b="1" dirty="0"/>
              <a:t>the date/time information </a:t>
            </a:r>
            <a:r>
              <a:rPr lang="en-US" sz="1800" dirty="0"/>
              <a:t>next to the Firefox Web </a:t>
            </a:r>
            <a:r>
              <a:rPr lang="en-US" sz="1800"/>
              <a:t>Browser tab.</a:t>
            </a:r>
            <a:endParaRPr lang="en-US" sz="1800" dirty="0"/>
          </a:p>
          <a:p>
            <a:pPr marL="0" indent="0">
              <a:buNone/>
            </a:pPr>
            <a:endParaRPr lang="en-US" sz="1800" dirty="0"/>
          </a:p>
        </p:txBody>
      </p:sp>
      <p:sp>
        <p:nvSpPr>
          <p:cNvPr id="2" name="Date Placeholder 1">
            <a:extLst>
              <a:ext uri="{FF2B5EF4-FFF2-40B4-BE49-F238E27FC236}">
                <a16:creationId xmlns:a16="http://schemas.microsoft.com/office/drawing/2014/main" id="{C909E1C7-1F56-5199-D7CE-663A95C0FE90}"/>
              </a:ext>
            </a:extLst>
          </p:cNvPr>
          <p:cNvSpPr>
            <a:spLocks noGrp="1"/>
          </p:cNvSpPr>
          <p:nvPr>
            <p:ph type="dt" sz="half" idx="10"/>
          </p:nvPr>
        </p:nvSpPr>
        <p:spPr/>
        <p:txBody>
          <a:bodyPr/>
          <a:lstStyle/>
          <a:p>
            <a:fld id="{C90C49E1-55E0-414A-94DA-2932FDFA5CC7}" type="datetime1">
              <a:rPr lang="en-US" smtClean="0"/>
              <a:t>12/12/2023</a:t>
            </a:fld>
            <a:endParaRPr lang="en-US"/>
          </a:p>
        </p:txBody>
      </p:sp>
      <p:sp>
        <p:nvSpPr>
          <p:cNvPr id="6" name="Footer Placeholder 5">
            <a:extLst>
              <a:ext uri="{FF2B5EF4-FFF2-40B4-BE49-F238E27FC236}">
                <a16:creationId xmlns:a16="http://schemas.microsoft.com/office/drawing/2014/main" id="{BAF6CF7A-979A-B1E8-E5CB-FEF4B7DB44B4}"/>
              </a:ext>
            </a:extLst>
          </p:cNvPr>
          <p:cNvSpPr>
            <a:spLocks noGrp="1"/>
          </p:cNvSpPr>
          <p:nvPr>
            <p:ph type="ftr" sz="quarter" idx="11"/>
          </p:nvPr>
        </p:nvSpPr>
        <p:spPr>
          <a:xfrm>
            <a:off x="1632857" y="6300157"/>
            <a:ext cx="9470571" cy="365125"/>
          </a:xfrm>
        </p:spPr>
        <p:txBody>
          <a:bodyPr/>
          <a:lstStyle/>
          <a:p>
            <a:r>
              <a:rPr lang="en-US" dirty="0">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p>
          <a:p>
            <a:endParaRPr lang="en-US" dirty="0"/>
          </a:p>
        </p:txBody>
      </p:sp>
      <p:sp>
        <p:nvSpPr>
          <p:cNvPr id="7" name="Slide Number Placeholder 6">
            <a:extLst>
              <a:ext uri="{FF2B5EF4-FFF2-40B4-BE49-F238E27FC236}">
                <a16:creationId xmlns:a16="http://schemas.microsoft.com/office/drawing/2014/main" id="{35ADFFBE-B9F7-91B6-ACA5-82783B921270}"/>
              </a:ext>
            </a:extLst>
          </p:cNvPr>
          <p:cNvSpPr>
            <a:spLocks noGrp="1"/>
          </p:cNvSpPr>
          <p:nvPr>
            <p:ph type="sldNum" sz="quarter" idx="12"/>
          </p:nvPr>
        </p:nvSpPr>
        <p:spPr/>
        <p:txBody>
          <a:bodyPr/>
          <a:lstStyle/>
          <a:p>
            <a:fld id="{89447F04-5B4A-4B3A-B7B2-0498BAC8F13C}" type="slidenum">
              <a:rPr lang="en-US" smtClean="0"/>
              <a:pPr/>
              <a:t>6</a:t>
            </a:fld>
            <a:endParaRPr lang="en-US"/>
          </a:p>
        </p:txBody>
      </p:sp>
      <p:pic>
        <p:nvPicPr>
          <p:cNvPr id="9" name="Picture 8" descr="A screenshot of a computer&#10;&#10;Description automatically generated">
            <a:extLst>
              <a:ext uri="{FF2B5EF4-FFF2-40B4-BE49-F238E27FC236}">
                <a16:creationId xmlns:a16="http://schemas.microsoft.com/office/drawing/2014/main" id="{40D201D6-D42D-C063-FDDF-CB8A0163810F}"/>
              </a:ext>
            </a:extLst>
          </p:cNvPr>
          <p:cNvPicPr>
            <a:picLocks noChangeAspect="1"/>
          </p:cNvPicPr>
          <p:nvPr/>
        </p:nvPicPr>
        <p:blipFill rotWithShape="1">
          <a:blip r:embed="rId2">
            <a:extLst>
              <a:ext uri="{28A0092B-C50C-407E-A947-70E740481C1C}">
                <a14:useLocalDpi xmlns:a14="http://schemas.microsoft.com/office/drawing/2010/main" val="0"/>
              </a:ext>
            </a:extLst>
          </a:blip>
          <a:srcRect l="4304" r="274"/>
          <a:stretch/>
        </p:blipFill>
        <p:spPr>
          <a:xfrm>
            <a:off x="3454400" y="59827"/>
            <a:ext cx="7213600" cy="5781542"/>
          </a:xfrm>
          <a:prstGeom prst="rect">
            <a:avLst/>
          </a:prstGeom>
        </p:spPr>
      </p:pic>
    </p:spTree>
    <p:extLst>
      <p:ext uri="{BB962C8B-B14F-4D97-AF65-F5344CB8AC3E}">
        <p14:creationId xmlns:p14="http://schemas.microsoft.com/office/powerpoint/2010/main" val="2974324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10820400" cy="4525963"/>
          </a:xfrm>
        </p:spPr>
        <p:txBody>
          <a:bodyPr/>
          <a:lstStyle/>
          <a:p>
            <a:pPr>
              <a:buNone/>
            </a:pPr>
            <a:r>
              <a:rPr lang="en-US" dirty="0">
                <a:latin typeface="+mj-lt"/>
              </a:rPr>
              <a:t>Conclusions</a:t>
            </a:r>
          </a:p>
          <a:p>
            <a:pPr>
              <a:buNone/>
            </a:pPr>
            <a:endParaRPr lang="en-US" dirty="0"/>
          </a:p>
          <a:p>
            <a:pPr>
              <a:buNone/>
            </a:pPr>
            <a:endParaRPr lang="en-US" dirty="0"/>
          </a:p>
        </p:txBody>
      </p:sp>
      <p:sp>
        <p:nvSpPr>
          <p:cNvPr id="6" name="Date Placeholder 5">
            <a:extLst>
              <a:ext uri="{FF2B5EF4-FFF2-40B4-BE49-F238E27FC236}">
                <a16:creationId xmlns:a16="http://schemas.microsoft.com/office/drawing/2014/main" id="{BB08A437-844B-0A46-D1CA-11669E663E3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1EDA88-21D8-408D-A2E9-4AFEAA74202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12/12/2023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C3069626-EABF-32AC-AB6F-784282B9E54E}"/>
              </a:ext>
            </a:extLst>
          </p:cNvPr>
          <p:cNvSpPr>
            <a:spLocks noGrp="1"/>
          </p:cNvSpPr>
          <p:nvPr>
            <p:ph type="ftr" sz="quarter" idx="11"/>
          </p:nvPr>
        </p:nvSpPr>
        <p:spPr>
          <a:xfrm>
            <a:off x="609600" y="5989636"/>
            <a:ext cx="10972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kumimoji="0" lang="en-US" sz="140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002AFE6-AF6D-E099-9162-C9748546B7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47F04-5B4A-4B3A-B7B2-0498BAC8F13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ext Placeholder 6">
            <a:extLst>
              <a:ext uri="{FF2B5EF4-FFF2-40B4-BE49-F238E27FC236}">
                <a16:creationId xmlns:a16="http://schemas.microsoft.com/office/drawing/2014/main" id="{58895828-AFB0-C5BE-26CC-9571E3C10BDA}"/>
              </a:ext>
            </a:extLst>
          </p:cNvPr>
          <p:cNvSpPr txBox="1">
            <a:spLocks/>
          </p:cNvSpPr>
          <p:nvPr/>
        </p:nvSpPr>
        <p:spPr>
          <a:xfrm>
            <a:off x="1241943" y="2013454"/>
            <a:ext cx="9353550" cy="1123950"/>
          </a:xfrm>
          <a:prstGeom prst="rect">
            <a:avLst/>
          </a:prstGeom>
          <a:solidFill>
            <a:schemeClr val="tx2">
              <a:lumMod val="20000"/>
              <a:lumOff val="80000"/>
            </a:schemeClr>
          </a:solidFill>
          <a:ln>
            <a:solidFill>
              <a:schemeClr val="tx1"/>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I successfully assigned an IPv4 address to the SOHO router. I didn't face any difficulties as I carefully followed the steps. I acquired skills like setting the eth0 up and down, checking the IP address with ip addr in the terminal, and assigning an IP address to the router.</a:t>
            </a:r>
          </a:p>
        </p:txBody>
      </p:sp>
    </p:spTree>
    <p:extLst>
      <p:ext uri="{BB962C8B-B14F-4D97-AF65-F5344CB8AC3E}">
        <p14:creationId xmlns:p14="http://schemas.microsoft.com/office/powerpoint/2010/main" val="2912000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609600" y="762000"/>
            <a:ext cx="3486150" cy="45720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3200" dirty="0">
                <a:solidFill>
                  <a:schemeClr val="dk1"/>
                </a:solidFill>
                <a:ea typeface="+mn-ea"/>
                <a:cs typeface="+mn-cs"/>
              </a:rPr>
              <a:t>References</a:t>
            </a:r>
          </a:p>
        </p:txBody>
      </p:sp>
      <p:sp>
        <p:nvSpPr>
          <p:cNvPr id="2" name="Date Placeholder 1">
            <a:extLst>
              <a:ext uri="{FF2B5EF4-FFF2-40B4-BE49-F238E27FC236}">
                <a16:creationId xmlns:a16="http://schemas.microsoft.com/office/drawing/2014/main" id="{ECB2F283-B2D9-8F26-7C57-B5822C185EC3}"/>
              </a:ext>
            </a:extLst>
          </p:cNvPr>
          <p:cNvSpPr>
            <a:spLocks noGrp="1"/>
          </p:cNvSpPr>
          <p:nvPr>
            <p:ph type="dt" sz="half" idx="10"/>
          </p:nvPr>
        </p:nvSpPr>
        <p:spPr/>
        <p:txBody>
          <a:bodyPr/>
          <a:lstStyle/>
          <a:p>
            <a:fld id="{DF43587B-007E-4FA4-BA33-DFBF320C7558}" type="datetime1">
              <a:rPr lang="en-US" smtClean="0"/>
              <a:t>12/12/2023</a:t>
            </a:fld>
            <a:endParaRPr lang="en-US"/>
          </a:p>
        </p:txBody>
      </p:sp>
      <p:sp>
        <p:nvSpPr>
          <p:cNvPr id="10" name="Footer Placeholder 1">
            <a:extLst>
              <a:ext uri="{FF2B5EF4-FFF2-40B4-BE49-F238E27FC236}">
                <a16:creationId xmlns:a16="http://schemas.microsoft.com/office/drawing/2014/main" id="{5BD4BBC9-0464-2C73-7643-4FC74D2801A9}"/>
              </a:ext>
            </a:extLst>
          </p:cNvPr>
          <p:cNvSpPr>
            <a:spLocks noGrp="1"/>
          </p:cNvSpPr>
          <p:nvPr>
            <p:ph type="ftr" sz="quarter" idx="11"/>
          </p:nvPr>
        </p:nvSpPr>
        <p:spPr>
          <a:xfrm>
            <a:off x="609600" y="5989636"/>
            <a:ext cx="10972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inherit"/>
                <a:ea typeface="+mn-ea"/>
                <a:cs typeface="+mn-cs"/>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kumimoji="0" lang="en-US" sz="140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9B7264EE-380F-CC65-9818-D3E29BFF0251}"/>
              </a:ext>
            </a:extLst>
          </p:cNvPr>
          <p:cNvSpPr>
            <a:spLocks noGrp="1"/>
          </p:cNvSpPr>
          <p:nvPr>
            <p:ph type="sldNum" sz="quarter" idx="12"/>
          </p:nvPr>
        </p:nvSpPr>
        <p:spPr/>
        <p:txBody>
          <a:bodyPr/>
          <a:lstStyle/>
          <a:p>
            <a:fld id="{89447F04-5B4A-4B3A-B7B2-0498BAC8F13C}" type="slidenum">
              <a:rPr lang="en-US" smtClean="0"/>
              <a:pPr/>
              <a:t>8</a:t>
            </a:fld>
            <a:endParaRPr lang="en-US"/>
          </a:p>
        </p:txBody>
      </p:sp>
      <p:sp>
        <p:nvSpPr>
          <p:cNvPr id="9" name="Text Placeholder 6">
            <a:extLst>
              <a:ext uri="{FF2B5EF4-FFF2-40B4-BE49-F238E27FC236}">
                <a16:creationId xmlns:a16="http://schemas.microsoft.com/office/drawing/2014/main" id="{BD253172-2FCC-5CA0-984E-1764E637F7D4}"/>
              </a:ext>
            </a:extLst>
          </p:cNvPr>
          <p:cNvSpPr txBox="1">
            <a:spLocks/>
          </p:cNvSpPr>
          <p:nvPr/>
        </p:nvSpPr>
        <p:spPr>
          <a:xfrm>
            <a:off x="1514476" y="2404172"/>
            <a:ext cx="9001124" cy="748603"/>
          </a:xfrm>
          <a:prstGeom prst="rect">
            <a:avLst/>
          </a:prstGeom>
          <a:solidFill>
            <a:schemeClr val="tx2">
              <a:lumMod val="20000"/>
              <a:lumOff val="80000"/>
            </a:schemeClr>
          </a:solidFill>
          <a:ln>
            <a:solidFill>
              <a:schemeClr val="tx1"/>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800" i="1" dirty="0">
                <a:solidFill>
                  <a:prstClr val="black"/>
                </a:solidFill>
                <a:latin typeface="Calibri"/>
              </a:rPr>
              <a:t>I followed the lab instructions other than that I didn’t have any references. </a:t>
            </a:r>
            <a:endParaRPr kumimoji="0" lang="en-US" sz="18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0626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Slide Background">
            <a:extLst>
              <a:ext uri="{FF2B5EF4-FFF2-40B4-BE49-F238E27FC236}">
                <a16:creationId xmlns:a16="http://schemas.microsoft.com/office/drawing/2014/main" id="{5CC50F2E-EF04-4D7A-A09C-5AEF6E5EA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34">
            <a:extLst>
              <a:ext uri="{FF2B5EF4-FFF2-40B4-BE49-F238E27FC236}">
                <a16:creationId xmlns:a16="http://schemas.microsoft.com/office/drawing/2014/main" id="{A8760E64-5A41-72D1-579F-DC5F0A170A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4507" y="18087"/>
            <a:ext cx="4617491" cy="5468314"/>
          </a:xfrm>
          <a:prstGeom prst="rect">
            <a:avLst/>
          </a:prstGeom>
          <a:ln>
            <a:noFill/>
          </a:ln>
          <a:effectLst>
            <a:outerShdw blurRad="635000" dist="254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FB1384-5A5D-F81B-FB9A-D752A0669649}"/>
              </a:ext>
            </a:extLst>
          </p:cNvPr>
          <p:cNvSpPr>
            <a:spLocks noGrp="1"/>
          </p:cNvSpPr>
          <p:nvPr>
            <p:ph type="ctrTitle"/>
          </p:nvPr>
        </p:nvSpPr>
        <p:spPr>
          <a:xfrm>
            <a:off x="8079475" y="684945"/>
            <a:ext cx="3520854" cy="4311383"/>
          </a:xfrm>
        </p:spPr>
        <p:txBody>
          <a:bodyPr vert="horz" lIns="91440" tIns="45720" rIns="91440" bIns="45720" rtlCol="0" anchor="ctr">
            <a:normAutofit/>
          </a:bodyPr>
          <a:lstStyle/>
          <a:p>
            <a:pPr algn="l"/>
            <a:br>
              <a:rPr lang="en-US" sz="4000" kern="1200">
                <a:latin typeface="+mj-lt"/>
                <a:ea typeface="+mj-ea"/>
                <a:cs typeface="+mj-cs"/>
              </a:rPr>
            </a:br>
            <a:br>
              <a:rPr lang="en-US" sz="4000" kern="1200">
                <a:latin typeface="+mj-lt"/>
                <a:ea typeface="+mj-ea"/>
                <a:cs typeface="+mj-cs"/>
              </a:rPr>
            </a:br>
            <a:br>
              <a:rPr lang="en-US" sz="4000" kern="1200">
                <a:latin typeface="+mj-lt"/>
                <a:ea typeface="+mj-ea"/>
                <a:cs typeface="+mj-cs"/>
              </a:rPr>
            </a:br>
            <a:r>
              <a:rPr lang="en-US" sz="4000" kern="1200">
                <a:latin typeface="+mj-lt"/>
                <a:ea typeface="+mj-ea"/>
                <a:cs typeface="+mj-cs"/>
              </a:rPr>
              <a:t> </a:t>
            </a:r>
            <a:br>
              <a:rPr lang="en-US" sz="4000" kern="1200">
                <a:latin typeface="+mj-lt"/>
                <a:ea typeface="+mj-ea"/>
                <a:cs typeface="+mj-cs"/>
              </a:rPr>
            </a:br>
            <a:r>
              <a:rPr lang="en-US" sz="4000" kern="1200">
                <a:latin typeface="+mj-lt"/>
                <a:ea typeface="+mj-ea"/>
                <a:cs typeface="+mj-cs"/>
              </a:rPr>
              <a:t>Connectivity Test</a:t>
            </a:r>
          </a:p>
        </p:txBody>
      </p:sp>
      <p:pic>
        <p:nvPicPr>
          <p:cNvPr id="28" name="Picture 27" descr="Hand holding pen and typing on computer">
            <a:extLst>
              <a:ext uri="{FF2B5EF4-FFF2-40B4-BE49-F238E27FC236}">
                <a16:creationId xmlns:a16="http://schemas.microsoft.com/office/drawing/2014/main" id="{0651441E-6B25-FAD7-9071-750281D965DF}"/>
              </a:ext>
            </a:extLst>
          </p:cNvPr>
          <p:cNvPicPr>
            <a:picLocks noChangeAspect="1"/>
          </p:cNvPicPr>
          <p:nvPr/>
        </p:nvPicPr>
        <p:blipFill rotWithShape="1">
          <a:blip r:embed="rId2">
            <a:extLst>
              <a:ext uri="{28A0092B-C50C-407E-A947-70E740481C1C}">
                <a14:useLocalDpi xmlns:a14="http://schemas.microsoft.com/office/drawing/2010/main" val="0"/>
              </a:ext>
            </a:extLst>
          </a:blip>
          <a:srcRect t="9792" r="1" b="29751"/>
          <a:stretch/>
        </p:blipFill>
        <p:spPr>
          <a:xfrm>
            <a:off x="-2" y="10"/>
            <a:ext cx="7571799" cy="68579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TotalTime>
  <Words>3937</Words>
  <Application>Microsoft Office PowerPoint</Application>
  <PresentationFormat>Widescreen</PresentationFormat>
  <Paragraphs>233</Paragraphs>
  <Slides>36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inherit</vt:lpstr>
      <vt:lpstr>Inter</vt:lpstr>
      <vt:lpstr>Office Theme</vt:lpstr>
      <vt:lpstr>NETW191 Final Course Project </vt:lpstr>
      <vt:lpstr>Introduction</vt:lpstr>
      <vt:lpstr>   IPv4 Addressing</vt:lpstr>
      <vt:lpstr>PowerPoint Presentation</vt:lpstr>
      <vt:lpstr>PowerPoint Presentation</vt:lpstr>
      <vt:lpstr>PowerPoint Presentation</vt:lpstr>
      <vt:lpstr>PowerPoint Presentation</vt:lpstr>
      <vt:lpstr>PowerPoint Presentation</vt:lpstr>
      <vt:lpstr>     Connectivity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IP Subnetting and Loopback Interfaces</vt:lpstr>
      <vt:lpstr>PowerPoint Presentation</vt:lpstr>
      <vt:lpstr>PowerPoint Presentation</vt:lpstr>
      <vt:lpstr>PowerPoint Presentation</vt:lpstr>
      <vt:lpstr>PowerPoint Presentation</vt:lpstr>
      <vt:lpstr>PowerPoint Presentation</vt:lpstr>
      <vt:lpstr>PowerPoint Presentation</vt:lpstr>
      <vt:lpstr>     Visio Network Diagram</vt:lpstr>
      <vt:lpstr>PowerPoint Presentation</vt:lpstr>
      <vt:lpstr>PowerPoint Presentation</vt:lpstr>
      <vt:lpstr>PowerPoint Presentation</vt:lpstr>
      <vt:lpstr>PowerPoint Presentation</vt:lpstr>
      <vt:lpstr>    SOHO Wireless Network Security</vt:lpstr>
      <vt:lpstr>PowerPoint Presentation</vt:lpstr>
      <vt:lpstr>PowerPoint Presentation</vt:lpstr>
      <vt:lpstr>PowerPoint Presentation</vt:lpstr>
      <vt:lpstr>Challenges</vt:lpstr>
      <vt:lpstr>Career Skills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Louimiah Lavinier</dc:creator>
  <cp:lastModifiedBy>Louimiah Lavinier</cp:lastModifiedBy>
  <cp:revision>3</cp:revision>
  <dcterms:created xsi:type="dcterms:W3CDTF">2023-12-08T15:21:31Z</dcterms:created>
  <dcterms:modified xsi:type="dcterms:W3CDTF">2023-12-12T14:27:43Z</dcterms:modified>
</cp:coreProperties>
</file>